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792" r:id="rId8"/>
  </p:sldMasterIdLst>
  <p:notesMasterIdLst>
    <p:notesMasterId r:id="rId20"/>
  </p:notesMasterIdLst>
  <p:sldIdLst>
    <p:sldId id="257" r:id="rId9"/>
    <p:sldId id="264" r:id="rId10"/>
    <p:sldId id="265" r:id="rId11"/>
    <p:sldId id="269" r:id="rId12"/>
    <p:sldId id="266" r:id="rId13"/>
    <p:sldId id="260" r:id="rId14"/>
    <p:sldId id="270" r:id="rId15"/>
    <p:sldId id="267" r:id="rId16"/>
    <p:sldId id="262" r:id="rId17"/>
    <p:sldId id="263" r:id="rId18"/>
    <p:sldId id="268" r:id="rId19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2539B0-6DA5-4CAD-BC35-B52D8EE7DD50}" type="doc">
      <dgm:prSet loTypeId="urn:microsoft.com/office/officeart/2005/8/layout/hierarchy1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A587422-8D35-4E3F-A684-5DDC865F1C4F}">
      <dgm:prSet phldrT="[Текст]" custT="1"/>
      <dgm:spPr/>
      <dgm:t>
        <a:bodyPr/>
        <a:lstStyle/>
        <a:p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Пациенты с ИБС,      </a:t>
          </a:r>
          <a:endParaRPr lang="en-US" sz="160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de-DE" sz="1600" dirty="0">
              <a:latin typeface="Times New Roman" pitchFamily="18" charset="0"/>
              <a:cs typeface="Times New Roman" pitchFamily="18" charset="0"/>
            </a:rPr>
            <a:t>n 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= 90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7D0CAF6-2901-49E7-8A32-7964B792CCD8}" type="parTrans" cxnId="{FB228282-6C7F-4D84-BCFF-1104C012ED23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3AFFA58-47FB-4C03-849E-5548C2072CD5}" type="sibTrans" cxnId="{FB228282-6C7F-4D84-BCFF-1104C012ED23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2D04175-B8BA-4877-841D-CD580503F2EE}">
      <dgm:prSet phldrT="[Текст]" custT="1"/>
      <dgm:spPr/>
      <dgm:t>
        <a:bodyPr/>
        <a:lstStyle/>
        <a:p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Основная группа (ИБС+СОАС)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,             </a:t>
          </a:r>
        </a:p>
        <a:p>
          <a:pPr algn="ctr"/>
          <a:r>
            <a:rPr lang="de-DE" sz="1600" dirty="0">
              <a:latin typeface="Times New Roman" pitchFamily="18" charset="0"/>
              <a:cs typeface="Times New Roman" pitchFamily="18" charset="0"/>
            </a:rPr>
            <a:t>n 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=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61</a:t>
          </a:r>
        </a:p>
      </dgm:t>
    </dgm:pt>
    <dgm:pt modelId="{D8F51257-FC71-4AA0-B83A-EC11ADE300E1}" type="parTrans" cxnId="{7D6D4371-80AF-4DA2-8562-B73BB9F051A6}">
      <dgm:prSet custT="1"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CA999BBF-6DBD-48AA-916A-758E016AE545}" type="sibTrans" cxnId="{7D6D4371-80AF-4DA2-8562-B73BB9F051A6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77AB547-4EC2-4862-B1D7-63E32778432E}">
      <dgm:prSet phldrT="[Текст]" custT="1"/>
      <dgm:spPr/>
      <dgm:t>
        <a:bodyPr/>
        <a:lstStyle/>
        <a:p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ИБС+ СОАС </a:t>
          </a:r>
        </a:p>
        <a:p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легкой степени</a:t>
          </a:r>
        </a:p>
      </dgm:t>
    </dgm:pt>
    <dgm:pt modelId="{8FE0C14C-F30B-4AA5-BA65-3DB51ED1E2F4}" type="parTrans" cxnId="{4E9321A3-0E0A-4322-83B0-D528301894D2}">
      <dgm:prSet custT="1"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2265A77-5EA3-4584-8D36-AF7A72D31BC5}" type="sibTrans" cxnId="{4E9321A3-0E0A-4322-83B0-D528301894D2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E7DA706-3CAA-42B1-995C-A8C4ADBF00B7}">
      <dgm:prSet phldrT="[Текст]" custT="1"/>
      <dgm:spPr/>
      <dgm:t>
        <a:bodyPr/>
        <a:lstStyle/>
        <a:p>
          <a:pPr algn="ctr"/>
          <a:r>
            <a:rPr lang="ru-RU" sz="1600">
              <a:latin typeface="Times New Roman" pitchFamily="18" charset="0"/>
              <a:cs typeface="Times New Roman" pitchFamily="18" charset="0"/>
            </a:rPr>
            <a:t>ИБС+ СОАС </a:t>
          </a:r>
        </a:p>
        <a:p>
          <a:pPr algn="ctr"/>
          <a:r>
            <a:rPr lang="ru-RU" sz="1600">
              <a:latin typeface="Times New Roman" pitchFamily="18" charset="0"/>
              <a:cs typeface="Times New Roman" pitchFamily="18" charset="0"/>
            </a:rPr>
            <a:t>средней тяжести</a:t>
          </a:r>
        </a:p>
      </dgm:t>
    </dgm:pt>
    <dgm:pt modelId="{8B95F29D-A47C-448D-90F3-188D0AE77274}" type="parTrans" cxnId="{672F6E26-61C2-4349-9FC0-A83EB1A0F557}">
      <dgm:prSet custT="1"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D1F5D23-E441-4225-89A0-C5F6F4BCDC15}" type="sibTrans" cxnId="{672F6E26-61C2-4349-9FC0-A83EB1A0F557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A7A0458-E9C0-431E-85DF-798B71FCCDC8}">
      <dgm:prSet phldrT="[Текст]" custT="1"/>
      <dgm:spPr/>
      <dgm:t>
        <a:bodyPr/>
        <a:lstStyle/>
        <a:p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Группа сравнения  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1600" dirty="0">
              <a:latin typeface="Times New Roman" pitchFamily="18" charset="0"/>
              <a:cs typeface="Times New Roman" pitchFamily="18" charset="0"/>
            </a:rPr>
            <a:t>(ИБС без СОАС)</a:t>
          </a:r>
          <a:r>
            <a:rPr lang="en-US" sz="1600" dirty="0">
              <a:latin typeface="Times New Roman" pitchFamily="18" charset="0"/>
              <a:cs typeface="Times New Roman" pitchFamily="18" charset="0"/>
            </a:rPr>
            <a:t>,            </a:t>
          </a:r>
        </a:p>
        <a:p>
          <a:pPr algn="ctr"/>
          <a:r>
            <a:rPr lang="en-US" sz="1600" dirty="0">
              <a:latin typeface="Times New Roman" pitchFamily="18" charset="0"/>
              <a:cs typeface="Times New Roman" pitchFamily="18" charset="0"/>
            </a:rPr>
            <a:t>n = 2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9</a:t>
          </a:r>
        </a:p>
      </dgm:t>
    </dgm:pt>
    <dgm:pt modelId="{7B0140D9-C51E-495A-B68A-0CDC84F87950}" type="parTrans" cxnId="{8880EE22-D185-4F4B-B3CA-4FDEA404E9DD}">
      <dgm:prSet custT="1"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299BF7B-5C52-4579-B639-5663D05BD8DD}" type="sibTrans" cxnId="{8880EE22-D185-4F4B-B3CA-4FDEA404E9DD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BC49BD5D-9410-496C-BF04-FEF94A371F16}">
      <dgm:prSet custT="1"/>
      <dgm:spPr/>
      <dgm:t>
        <a:bodyPr/>
        <a:lstStyle/>
        <a:p>
          <a:pPr algn="ctr"/>
          <a:r>
            <a:rPr lang="ru-RU" sz="1600">
              <a:latin typeface="Times New Roman" pitchFamily="18" charset="0"/>
              <a:cs typeface="Times New Roman" pitchFamily="18" charset="0"/>
            </a:rPr>
            <a:t>ИБС+ СОАС </a:t>
          </a:r>
        </a:p>
        <a:p>
          <a:pPr algn="ctr"/>
          <a:r>
            <a:rPr lang="ru-RU" sz="1600">
              <a:latin typeface="Times New Roman" pitchFamily="18" charset="0"/>
              <a:cs typeface="Times New Roman" pitchFamily="18" charset="0"/>
            </a:rPr>
            <a:t>тяжёлой степени</a:t>
          </a:r>
        </a:p>
      </dgm:t>
    </dgm:pt>
    <dgm:pt modelId="{9887F1C5-5BA4-4F34-A1BA-B374E3B49A63}" type="parTrans" cxnId="{DE5F66EB-F064-4AE1-B8D6-6E25201E6DBA}">
      <dgm:prSet custT="1"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D62F3E6-5B98-45A7-A405-0D7161D4EC17}" type="sibTrans" cxnId="{DE5F66EB-F064-4AE1-B8D6-6E25201E6DBA}">
      <dgm:prSet/>
      <dgm:spPr/>
      <dgm:t>
        <a:bodyPr/>
        <a:lstStyle/>
        <a:p>
          <a:pPr algn="ctr"/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3839A57-2234-40F0-9D24-870F0DB8B512}" type="pres">
      <dgm:prSet presAssocID="{FE2539B0-6DA5-4CAD-BC35-B52D8EE7DD5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620975-1889-4F14-8D1F-7284FA9D8530}" type="pres">
      <dgm:prSet presAssocID="{9A587422-8D35-4E3F-A684-5DDC865F1C4F}" presName="hierRoot1" presStyleCnt="0"/>
      <dgm:spPr/>
    </dgm:pt>
    <dgm:pt modelId="{EAD3ED2B-CDD9-47D0-A695-82B930079B4A}" type="pres">
      <dgm:prSet presAssocID="{9A587422-8D35-4E3F-A684-5DDC865F1C4F}" presName="composite" presStyleCnt="0"/>
      <dgm:spPr/>
    </dgm:pt>
    <dgm:pt modelId="{8203043B-7F0F-4FDD-ACDA-9D517B27D7E9}" type="pres">
      <dgm:prSet presAssocID="{9A587422-8D35-4E3F-A684-5DDC865F1C4F}" presName="background" presStyleLbl="node0" presStyleIdx="0" presStyleCnt="1"/>
      <dgm:spPr/>
    </dgm:pt>
    <dgm:pt modelId="{F03F2EAB-5D98-4482-AA87-1CE545492DC1}" type="pres">
      <dgm:prSet presAssocID="{9A587422-8D35-4E3F-A684-5DDC865F1C4F}" presName="text" presStyleLbl="fgAcc0" presStyleIdx="0" presStyleCnt="1" custScaleX="170890" custLinFactNeighborX="-37582" custLinFactNeighborY="478">
        <dgm:presLayoutVars>
          <dgm:chPref val="3"/>
        </dgm:presLayoutVars>
      </dgm:prSet>
      <dgm:spPr/>
    </dgm:pt>
    <dgm:pt modelId="{ABD7B07B-A2AE-4790-863F-89458EF6034E}" type="pres">
      <dgm:prSet presAssocID="{9A587422-8D35-4E3F-A684-5DDC865F1C4F}" presName="hierChild2" presStyleCnt="0"/>
      <dgm:spPr/>
    </dgm:pt>
    <dgm:pt modelId="{4C457240-14CD-4B24-B937-356155F7458E}" type="pres">
      <dgm:prSet presAssocID="{D8F51257-FC71-4AA0-B83A-EC11ADE300E1}" presName="Name10" presStyleLbl="parChTrans1D2" presStyleIdx="0" presStyleCnt="2"/>
      <dgm:spPr/>
    </dgm:pt>
    <dgm:pt modelId="{78AFD340-BDCE-4661-845F-AC23EAC45BF6}" type="pres">
      <dgm:prSet presAssocID="{F2D04175-B8BA-4877-841D-CD580503F2EE}" presName="hierRoot2" presStyleCnt="0"/>
      <dgm:spPr/>
    </dgm:pt>
    <dgm:pt modelId="{6CF5136B-2902-4CA4-8F8A-4CC1A7DE3057}" type="pres">
      <dgm:prSet presAssocID="{F2D04175-B8BA-4877-841D-CD580503F2EE}" presName="composite2" presStyleCnt="0"/>
      <dgm:spPr/>
    </dgm:pt>
    <dgm:pt modelId="{68C5F3B1-AAF6-4244-B77A-536B0077A883}" type="pres">
      <dgm:prSet presAssocID="{F2D04175-B8BA-4877-841D-CD580503F2EE}" presName="background2" presStyleLbl="node2" presStyleIdx="0" presStyleCnt="2"/>
      <dgm:spPr/>
    </dgm:pt>
    <dgm:pt modelId="{7C58D182-0C63-4BDD-8941-8B9B4CCA1799}" type="pres">
      <dgm:prSet presAssocID="{F2D04175-B8BA-4877-841D-CD580503F2EE}" presName="text2" presStyleLbl="fgAcc2" presStyleIdx="0" presStyleCnt="2" custScaleX="216637" custLinFactNeighborX="-34808" custLinFactNeighborY="-3287">
        <dgm:presLayoutVars>
          <dgm:chPref val="3"/>
        </dgm:presLayoutVars>
      </dgm:prSet>
      <dgm:spPr/>
    </dgm:pt>
    <dgm:pt modelId="{5897EB07-5A33-47A9-9EF8-46126EBDA27A}" type="pres">
      <dgm:prSet presAssocID="{F2D04175-B8BA-4877-841D-CD580503F2EE}" presName="hierChild3" presStyleCnt="0"/>
      <dgm:spPr/>
    </dgm:pt>
    <dgm:pt modelId="{5EA4689E-1AB6-4B0C-BD02-B9B5A412A0F5}" type="pres">
      <dgm:prSet presAssocID="{8FE0C14C-F30B-4AA5-BA65-3DB51ED1E2F4}" presName="Name17" presStyleLbl="parChTrans1D3" presStyleIdx="0" presStyleCnt="3"/>
      <dgm:spPr/>
    </dgm:pt>
    <dgm:pt modelId="{D99AA4DC-EE75-44D2-8BB9-B3D58361F308}" type="pres">
      <dgm:prSet presAssocID="{377AB547-4EC2-4862-B1D7-63E32778432E}" presName="hierRoot3" presStyleCnt="0"/>
      <dgm:spPr/>
    </dgm:pt>
    <dgm:pt modelId="{848B79C6-DF49-45BC-86CF-6A3B1C962341}" type="pres">
      <dgm:prSet presAssocID="{377AB547-4EC2-4862-B1D7-63E32778432E}" presName="composite3" presStyleCnt="0"/>
      <dgm:spPr/>
    </dgm:pt>
    <dgm:pt modelId="{583F291A-E96B-49B7-88A7-9CE1B63A76F6}" type="pres">
      <dgm:prSet presAssocID="{377AB547-4EC2-4862-B1D7-63E32778432E}" presName="background3" presStyleLbl="node3" presStyleIdx="0" presStyleCnt="3"/>
      <dgm:spPr/>
    </dgm:pt>
    <dgm:pt modelId="{39BCF37E-2EE6-4350-9FA1-5DA7DE739552}" type="pres">
      <dgm:prSet presAssocID="{377AB547-4EC2-4862-B1D7-63E32778432E}" presName="text3" presStyleLbl="fgAcc3" presStyleIdx="0" presStyleCnt="3" custScaleX="159696" custLinFactNeighborX="67350" custLinFactNeighborY="7258">
        <dgm:presLayoutVars>
          <dgm:chPref val="3"/>
        </dgm:presLayoutVars>
      </dgm:prSet>
      <dgm:spPr/>
    </dgm:pt>
    <dgm:pt modelId="{B9C276F4-BE98-4574-8040-6BDF928D2376}" type="pres">
      <dgm:prSet presAssocID="{377AB547-4EC2-4862-B1D7-63E32778432E}" presName="hierChild4" presStyleCnt="0"/>
      <dgm:spPr/>
    </dgm:pt>
    <dgm:pt modelId="{A5379521-1CF2-41F2-98AF-FA7DD25E5E4D}" type="pres">
      <dgm:prSet presAssocID="{8B95F29D-A47C-448D-90F3-188D0AE77274}" presName="Name17" presStyleLbl="parChTrans1D3" presStyleIdx="1" presStyleCnt="3"/>
      <dgm:spPr/>
    </dgm:pt>
    <dgm:pt modelId="{0C25C22E-F125-4C72-9246-CCD2C3E5C544}" type="pres">
      <dgm:prSet presAssocID="{9E7DA706-3CAA-42B1-995C-A8C4ADBF00B7}" presName="hierRoot3" presStyleCnt="0"/>
      <dgm:spPr/>
    </dgm:pt>
    <dgm:pt modelId="{BB69ECF0-2F80-4446-BBCF-195B8D7E1297}" type="pres">
      <dgm:prSet presAssocID="{9E7DA706-3CAA-42B1-995C-A8C4ADBF00B7}" presName="composite3" presStyleCnt="0"/>
      <dgm:spPr/>
    </dgm:pt>
    <dgm:pt modelId="{422BF1F0-D9CE-4EB1-A01E-BA760D012219}" type="pres">
      <dgm:prSet presAssocID="{9E7DA706-3CAA-42B1-995C-A8C4ADBF00B7}" presName="background3" presStyleLbl="node3" presStyleIdx="1" presStyleCnt="3"/>
      <dgm:spPr/>
    </dgm:pt>
    <dgm:pt modelId="{C282211A-386F-489A-B259-42E87F4043B6}" type="pres">
      <dgm:prSet presAssocID="{9E7DA706-3CAA-42B1-995C-A8C4ADBF00B7}" presName="text3" presStyleLbl="fgAcc3" presStyleIdx="1" presStyleCnt="3" custScaleX="168662" custLinFactNeighborX="82280" custLinFactNeighborY="11874">
        <dgm:presLayoutVars>
          <dgm:chPref val="3"/>
        </dgm:presLayoutVars>
      </dgm:prSet>
      <dgm:spPr/>
    </dgm:pt>
    <dgm:pt modelId="{967B6330-BDF2-4E56-A279-9E3EA6E1E731}" type="pres">
      <dgm:prSet presAssocID="{9E7DA706-3CAA-42B1-995C-A8C4ADBF00B7}" presName="hierChild4" presStyleCnt="0"/>
      <dgm:spPr/>
    </dgm:pt>
    <dgm:pt modelId="{71D6421D-2B51-4D83-85DD-536EED5D8977}" type="pres">
      <dgm:prSet presAssocID="{9887F1C5-5BA4-4F34-A1BA-B374E3B49A63}" presName="Name17" presStyleLbl="parChTrans1D3" presStyleIdx="2" presStyleCnt="3"/>
      <dgm:spPr/>
    </dgm:pt>
    <dgm:pt modelId="{DBB6F5D9-478E-4803-9077-E9E90BDBF1A1}" type="pres">
      <dgm:prSet presAssocID="{BC49BD5D-9410-496C-BF04-FEF94A371F16}" presName="hierRoot3" presStyleCnt="0"/>
      <dgm:spPr/>
    </dgm:pt>
    <dgm:pt modelId="{D63A7B3B-22EC-45BC-9B93-DF0C4A02E215}" type="pres">
      <dgm:prSet presAssocID="{BC49BD5D-9410-496C-BF04-FEF94A371F16}" presName="composite3" presStyleCnt="0"/>
      <dgm:spPr/>
    </dgm:pt>
    <dgm:pt modelId="{CE5C31CC-1CBB-4A10-AB25-590AC017587E}" type="pres">
      <dgm:prSet presAssocID="{BC49BD5D-9410-496C-BF04-FEF94A371F16}" presName="background3" presStyleLbl="node3" presStyleIdx="2" presStyleCnt="3"/>
      <dgm:spPr/>
    </dgm:pt>
    <dgm:pt modelId="{675CDF7E-03E4-42DD-AF6B-AD227E5D2CD9}" type="pres">
      <dgm:prSet presAssocID="{BC49BD5D-9410-496C-BF04-FEF94A371F16}" presName="text3" presStyleLbl="fgAcc3" presStyleIdx="2" presStyleCnt="3" custScaleX="193409" custLinFactX="893" custLinFactNeighborX="100000" custLinFactNeighborY="20122">
        <dgm:presLayoutVars>
          <dgm:chPref val="3"/>
        </dgm:presLayoutVars>
      </dgm:prSet>
      <dgm:spPr/>
    </dgm:pt>
    <dgm:pt modelId="{C33770B1-22EC-4363-BDD1-841BC7A541DA}" type="pres">
      <dgm:prSet presAssocID="{BC49BD5D-9410-496C-BF04-FEF94A371F16}" presName="hierChild4" presStyleCnt="0"/>
      <dgm:spPr/>
    </dgm:pt>
    <dgm:pt modelId="{3ABAE325-7462-4475-89AB-E8E0DA1A2692}" type="pres">
      <dgm:prSet presAssocID="{7B0140D9-C51E-495A-B68A-0CDC84F87950}" presName="Name10" presStyleLbl="parChTrans1D2" presStyleIdx="1" presStyleCnt="2"/>
      <dgm:spPr/>
    </dgm:pt>
    <dgm:pt modelId="{1050280C-A0C9-4D23-BAC4-8399057D0727}" type="pres">
      <dgm:prSet presAssocID="{3A7A0458-E9C0-431E-85DF-798B71FCCDC8}" presName="hierRoot2" presStyleCnt="0"/>
      <dgm:spPr/>
    </dgm:pt>
    <dgm:pt modelId="{ABA0B7A9-072F-4740-904C-016B73A0F76E}" type="pres">
      <dgm:prSet presAssocID="{3A7A0458-E9C0-431E-85DF-798B71FCCDC8}" presName="composite2" presStyleCnt="0"/>
      <dgm:spPr/>
    </dgm:pt>
    <dgm:pt modelId="{AE765A9E-D979-471D-8F82-97647CE6D3F5}" type="pres">
      <dgm:prSet presAssocID="{3A7A0458-E9C0-431E-85DF-798B71FCCDC8}" presName="background2" presStyleLbl="node2" presStyleIdx="1" presStyleCnt="2"/>
      <dgm:spPr/>
    </dgm:pt>
    <dgm:pt modelId="{F4E3BC88-0A8A-4B54-96D9-B6EA557E1A2B}" type="pres">
      <dgm:prSet presAssocID="{3A7A0458-E9C0-431E-85DF-798B71FCCDC8}" presName="text2" presStyleLbl="fgAcc2" presStyleIdx="1" presStyleCnt="2" custScaleX="256490" custLinFactNeighborX="1308" custLinFactNeighborY="-1775">
        <dgm:presLayoutVars>
          <dgm:chPref val="3"/>
        </dgm:presLayoutVars>
      </dgm:prSet>
      <dgm:spPr/>
    </dgm:pt>
    <dgm:pt modelId="{891CC278-1ADE-49AC-8056-713877EDAF24}" type="pres">
      <dgm:prSet presAssocID="{3A7A0458-E9C0-431E-85DF-798B71FCCDC8}" presName="hierChild3" presStyleCnt="0"/>
      <dgm:spPr/>
    </dgm:pt>
  </dgm:ptLst>
  <dgm:cxnLst>
    <dgm:cxn modelId="{BF78A300-7D84-40F9-8E70-77638BF2CBA7}" type="presOf" srcId="{8B95F29D-A47C-448D-90F3-188D0AE77274}" destId="{A5379521-1CF2-41F2-98AF-FA7DD25E5E4D}" srcOrd="0" destOrd="0" presId="urn:microsoft.com/office/officeart/2005/8/layout/hierarchy1"/>
    <dgm:cxn modelId="{1F435211-4D99-4D70-8941-0868EA9F0204}" type="presOf" srcId="{8FE0C14C-F30B-4AA5-BA65-3DB51ED1E2F4}" destId="{5EA4689E-1AB6-4B0C-BD02-B9B5A412A0F5}" srcOrd="0" destOrd="0" presId="urn:microsoft.com/office/officeart/2005/8/layout/hierarchy1"/>
    <dgm:cxn modelId="{8880EE22-D185-4F4B-B3CA-4FDEA404E9DD}" srcId="{9A587422-8D35-4E3F-A684-5DDC865F1C4F}" destId="{3A7A0458-E9C0-431E-85DF-798B71FCCDC8}" srcOrd="1" destOrd="0" parTransId="{7B0140D9-C51E-495A-B68A-0CDC84F87950}" sibTransId="{2299BF7B-5C52-4579-B639-5663D05BD8DD}"/>
    <dgm:cxn modelId="{672F6E26-61C2-4349-9FC0-A83EB1A0F557}" srcId="{F2D04175-B8BA-4877-841D-CD580503F2EE}" destId="{9E7DA706-3CAA-42B1-995C-A8C4ADBF00B7}" srcOrd="1" destOrd="0" parTransId="{8B95F29D-A47C-448D-90F3-188D0AE77274}" sibTransId="{ED1F5D23-E441-4225-89A0-C5F6F4BCDC15}"/>
    <dgm:cxn modelId="{D52DD467-9CF4-41E0-BA8F-3AEEB419A0DE}" type="presOf" srcId="{9E7DA706-3CAA-42B1-995C-A8C4ADBF00B7}" destId="{C282211A-386F-489A-B259-42E87F4043B6}" srcOrd="0" destOrd="0" presId="urn:microsoft.com/office/officeart/2005/8/layout/hierarchy1"/>
    <dgm:cxn modelId="{B501314A-35A9-4DB8-A83F-AF610414B692}" type="presOf" srcId="{D8F51257-FC71-4AA0-B83A-EC11ADE300E1}" destId="{4C457240-14CD-4B24-B937-356155F7458E}" srcOrd="0" destOrd="0" presId="urn:microsoft.com/office/officeart/2005/8/layout/hierarchy1"/>
    <dgm:cxn modelId="{65073350-3F46-4001-BAC0-A42F713D3BAC}" type="presOf" srcId="{9887F1C5-5BA4-4F34-A1BA-B374E3B49A63}" destId="{71D6421D-2B51-4D83-85DD-536EED5D8977}" srcOrd="0" destOrd="0" presId="urn:microsoft.com/office/officeart/2005/8/layout/hierarchy1"/>
    <dgm:cxn modelId="{7D6D4371-80AF-4DA2-8562-B73BB9F051A6}" srcId="{9A587422-8D35-4E3F-A684-5DDC865F1C4F}" destId="{F2D04175-B8BA-4877-841D-CD580503F2EE}" srcOrd="0" destOrd="0" parTransId="{D8F51257-FC71-4AA0-B83A-EC11ADE300E1}" sibTransId="{CA999BBF-6DBD-48AA-916A-758E016AE545}"/>
    <dgm:cxn modelId="{FB228282-6C7F-4D84-BCFF-1104C012ED23}" srcId="{FE2539B0-6DA5-4CAD-BC35-B52D8EE7DD50}" destId="{9A587422-8D35-4E3F-A684-5DDC865F1C4F}" srcOrd="0" destOrd="0" parTransId="{77D0CAF6-2901-49E7-8A32-7964B792CCD8}" sibTransId="{13AFFA58-47FB-4C03-849E-5548C2072CD5}"/>
    <dgm:cxn modelId="{B6227996-8204-447C-8550-53361A79F43C}" type="presOf" srcId="{7B0140D9-C51E-495A-B68A-0CDC84F87950}" destId="{3ABAE325-7462-4475-89AB-E8E0DA1A2692}" srcOrd="0" destOrd="0" presId="urn:microsoft.com/office/officeart/2005/8/layout/hierarchy1"/>
    <dgm:cxn modelId="{31D28C96-D93F-4552-A51C-8C04EB5FFF26}" type="presOf" srcId="{BC49BD5D-9410-496C-BF04-FEF94A371F16}" destId="{675CDF7E-03E4-42DD-AF6B-AD227E5D2CD9}" srcOrd="0" destOrd="0" presId="urn:microsoft.com/office/officeart/2005/8/layout/hierarchy1"/>
    <dgm:cxn modelId="{38D6A19A-E696-48E7-B5D4-D3838F98C340}" type="presOf" srcId="{3A7A0458-E9C0-431E-85DF-798B71FCCDC8}" destId="{F4E3BC88-0A8A-4B54-96D9-B6EA557E1A2B}" srcOrd="0" destOrd="0" presId="urn:microsoft.com/office/officeart/2005/8/layout/hierarchy1"/>
    <dgm:cxn modelId="{D286309F-1A6A-421C-A4F8-AB006F87882D}" type="presOf" srcId="{FE2539B0-6DA5-4CAD-BC35-B52D8EE7DD50}" destId="{E3839A57-2234-40F0-9D24-870F0DB8B512}" srcOrd="0" destOrd="0" presId="urn:microsoft.com/office/officeart/2005/8/layout/hierarchy1"/>
    <dgm:cxn modelId="{4E9321A3-0E0A-4322-83B0-D528301894D2}" srcId="{F2D04175-B8BA-4877-841D-CD580503F2EE}" destId="{377AB547-4EC2-4862-B1D7-63E32778432E}" srcOrd="0" destOrd="0" parTransId="{8FE0C14C-F30B-4AA5-BA65-3DB51ED1E2F4}" sibTransId="{B2265A77-5EA3-4584-8D36-AF7A72D31BC5}"/>
    <dgm:cxn modelId="{0D4F57B9-8C24-466F-9EC9-37DDE3558D3B}" type="presOf" srcId="{377AB547-4EC2-4862-B1D7-63E32778432E}" destId="{39BCF37E-2EE6-4350-9FA1-5DA7DE739552}" srcOrd="0" destOrd="0" presId="urn:microsoft.com/office/officeart/2005/8/layout/hierarchy1"/>
    <dgm:cxn modelId="{54007FBF-D465-4D97-A2D7-846F54DD000F}" type="presOf" srcId="{9A587422-8D35-4E3F-A684-5DDC865F1C4F}" destId="{F03F2EAB-5D98-4482-AA87-1CE545492DC1}" srcOrd="0" destOrd="0" presId="urn:microsoft.com/office/officeart/2005/8/layout/hierarchy1"/>
    <dgm:cxn modelId="{84CA7FC0-E1E0-4678-AB2B-50A048F24EA2}" type="presOf" srcId="{F2D04175-B8BA-4877-841D-CD580503F2EE}" destId="{7C58D182-0C63-4BDD-8941-8B9B4CCA1799}" srcOrd="0" destOrd="0" presId="urn:microsoft.com/office/officeart/2005/8/layout/hierarchy1"/>
    <dgm:cxn modelId="{DE5F66EB-F064-4AE1-B8D6-6E25201E6DBA}" srcId="{F2D04175-B8BA-4877-841D-CD580503F2EE}" destId="{BC49BD5D-9410-496C-BF04-FEF94A371F16}" srcOrd="2" destOrd="0" parTransId="{9887F1C5-5BA4-4F34-A1BA-B374E3B49A63}" sibTransId="{1D62F3E6-5B98-45A7-A405-0D7161D4EC17}"/>
    <dgm:cxn modelId="{ED0649C6-AFCE-49E4-82EC-A01424B19881}" type="presParOf" srcId="{E3839A57-2234-40F0-9D24-870F0DB8B512}" destId="{22620975-1889-4F14-8D1F-7284FA9D8530}" srcOrd="0" destOrd="0" presId="urn:microsoft.com/office/officeart/2005/8/layout/hierarchy1"/>
    <dgm:cxn modelId="{9703E31E-D7CD-49CC-B4E0-EBBFDEA6FF8D}" type="presParOf" srcId="{22620975-1889-4F14-8D1F-7284FA9D8530}" destId="{EAD3ED2B-CDD9-47D0-A695-82B930079B4A}" srcOrd="0" destOrd="0" presId="urn:microsoft.com/office/officeart/2005/8/layout/hierarchy1"/>
    <dgm:cxn modelId="{D8BCCD65-5917-40A7-8BF5-39F3126F9A10}" type="presParOf" srcId="{EAD3ED2B-CDD9-47D0-A695-82B930079B4A}" destId="{8203043B-7F0F-4FDD-ACDA-9D517B27D7E9}" srcOrd="0" destOrd="0" presId="urn:microsoft.com/office/officeart/2005/8/layout/hierarchy1"/>
    <dgm:cxn modelId="{A6342C83-B225-4E15-B10D-15AFE868D8F1}" type="presParOf" srcId="{EAD3ED2B-CDD9-47D0-A695-82B930079B4A}" destId="{F03F2EAB-5D98-4482-AA87-1CE545492DC1}" srcOrd="1" destOrd="0" presId="urn:microsoft.com/office/officeart/2005/8/layout/hierarchy1"/>
    <dgm:cxn modelId="{CA4EA418-D476-4244-8908-29C3E69160DB}" type="presParOf" srcId="{22620975-1889-4F14-8D1F-7284FA9D8530}" destId="{ABD7B07B-A2AE-4790-863F-89458EF6034E}" srcOrd="1" destOrd="0" presId="urn:microsoft.com/office/officeart/2005/8/layout/hierarchy1"/>
    <dgm:cxn modelId="{63BDFC83-AE4D-4488-B08C-196A5F6ED644}" type="presParOf" srcId="{ABD7B07B-A2AE-4790-863F-89458EF6034E}" destId="{4C457240-14CD-4B24-B937-356155F7458E}" srcOrd="0" destOrd="0" presId="urn:microsoft.com/office/officeart/2005/8/layout/hierarchy1"/>
    <dgm:cxn modelId="{57A061CD-DA03-4E96-ABB7-5174CD98ABA0}" type="presParOf" srcId="{ABD7B07B-A2AE-4790-863F-89458EF6034E}" destId="{78AFD340-BDCE-4661-845F-AC23EAC45BF6}" srcOrd="1" destOrd="0" presId="urn:microsoft.com/office/officeart/2005/8/layout/hierarchy1"/>
    <dgm:cxn modelId="{764C56C9-93FC-4FF2-BF34-C01E6F0F2E3C}" type="presParOf" srcId="{78AFD340-BDCE-4661-845F-AC23EAC45BF6}" destId="{6CF5136B-2902-4CA4-8F8A-4CC1A7DE3057}" srcOrd="0" destOrd="0" presId="urn:microsoft.com/office/officeart/2005/8/layout/hierarchy1"/>
    <dgm:cxn modelId="{742373B9-2F05-4744-AA8A-8A6C20EBD23A}" type="presParOf" srcId="{6CF5136B-2902-4CA4-8F8A-4CC1A7DE3057}" destId="{68C5F3B1-AAF6-4244-B77A-536B0077A883}" srcOrd="0" destOrd="0" presId="urn:microsoft.com/office/officeart/2005/8/layout/hierarchy1"/>
    <dgm:cxn modelId="{C477B28A-9563-485C-A28B-F52239859F41}" type="presParOf" srcId="{6CF5136B-2902-4CA4-8F8A-4CC1A7DE3057}" destId="{7C58D182-0C63-4BDD-8941-8B9B4CCA1799}" srcOrd="1" destOrd="0" presId="urn:microsoft.com/office/officeart/2005/8/layout/hierarchy1"/>
    <dgm:cxn modelId="{52A20C66-6374-46D1-8A05-C50F522CD309}" type="presParOf" srcId="{78AFD340-BDCE-4661-845F-AC23EAC45BF6}" destId="{5897EB07-5A33-47A9-9EF8-46126EBDA27A}" srcOrd="1" destOrd="0" presId="urn:microsoft.com/office/officeart/2005/8/layout/hierarchy1"/>
    <dgm:cxn modelId="{EFE08869-0256-4886-84D7-BE84A465CFE4}" type="presParOf" srcId="{5897EB07-5A33-47A9-9EF8-46126EBDA27A}" destId="{5EA4689E-1AB6-4B0C-BD02-B9B5A412A0F5}" srcOrd="0" destOrd="0" presId="urn:microsoft.com/office/officeart/2005/8/layout/hierarchy1"/>
    <dgm:cxn modelId="{8B0C265D-7095-4E53-A8B1-D0B1BF521DB7}" type="presParOf" srcId="{5897EB07-5A33-47A9-9EF8-46126EBDA27A}" destId="{D99AA4DC-EE75-44D2-8BB9-B3D58361F308}" srcOrd="1" destOrd="0" presId="urn:microsoft.com/office/officeart/2005/8/layout/hierarchy1"/>
    <dgm:cxn modelId="{1E7FEC8B-21A5-4880-BA89-A8FCC3EA4C8E}" type="presParOf" srcId="{D99AA4DC-EE75-44D2-8BB9-B3D58361F308}" destId="{848B79C6-DF49-45BC-86CF-6A3B1C962341}" srcOrd="0" destOrd="0" presId="urn:microsoft.com/office/officeart/2005/8/layout/hierarchy1"/>
    <dgm:cxn modelId="{5EEDDFA2-1BE8-47A5-BABB-75F1EF8E9E50}" type="presParOf" srcId="{848B79C6-DF49-45BC-86CF-6A3B1C962341}" destId="{583F291A-E96B-49B7-88A7-9CE1B63A76F6}" srcOrd="0" destOrd="0" presId="urn:microsoft.com/office/officeart/2005/8/layout/hierarchy1"/>
    <dgm:cxn modelId="{27F688AF-987A-4D5A-8FC3-E9D10288346A}" type="presParOf" srcId="{848B79C6-DF49-45BC-86CF-6A3B1C962341}" destId="{39BCF37E-2EE6-4350-9FA1-5DA7DE739552}" srcOrd="1" destOrd="0" presId="urn:microsoft.com/office/officeart/2005/8/layout/hierarchy1"/>
    <dgm:cxn modelId="{1A4CAA57-3377-4F94-AFB8-A2AE85C652AF}" type="presParOf" srcId="{D99AA4DC-EE75-44D2-8BB9-B3D58361F308}" destId="{B9C276F4-BE98-4574-8040-6BDF928D2376}" srcOrd="1" destOrd="0" presId="urn:microsoft.com/office/officeart/2005/8/layout/hierarchy1"/>
    <dgm:cxn modelId="{72BC91A6-301F-4181-B629-AA00AD47A5FA}" type="presParOf" srcId="{5897EB07-5A33-47A9-9EF8-46126EBDA27A}" destId="{A5379521-1CF2-41F2-98AF-FA7DD25E5E4D}" srcOrd="2" destOrd="0" presId="urn:microsoft.com/office/officeart/2005/8/layout/hierarchy1"/>
    <dgm:cxn modelId="{314437F3-5AF9-44B0-BDB4-63B1EB09FA9C}" type="presParOf" srcId="{5897EB07-5A33-47A9-9EF8-46126EBDA27A}" destId="{0C25C22E-F125-4C72-9246-CCD2C3E5C544}" srcOrd="3" destOrd="0" presId="urn:microsoft.com/office/officeart/2005/8/layout/hierarchy1"/>
    <dgm:cxn modelId="{C3149BDE-01C2-4F56-A3EF-9E527B4B5B1B}" type="presParOf" srcId="{0C25C22E-F125-4C72-9246-CCD2C3E5C544}" destId="{BB69ECF0-2F80-4446-BBCF-195B8D7E1297}" srcOrd="0" destOrd="0" presId="urn:microsoft.com/office/officeart/2005/8/layout/hierarchy1"/>
    <dgm:cxn modelId="{00922626-BB7E-4C1D-99BF-883FB6DAAE9E}" type="presParOf" srcId="{BB69ECF0-2F80-4446-BBCF-195B8D7E1297}" destId="{422BF1F0-D9CE-4EB1-A01E-BA760D012219}" srcOrd="0" destOrd="0" presId="urn:microsoft.com/office/officeart/2005/8/layout/hierarchy1"/>
    <dgm:cxn modelId="{DA2911A0-C277-4F31-8E7C-9B8EEA3A3A62}" type="presParOf" srcId="{BB69ECF0-2F80-4446-BBCF-195B8D7E1297}" destId="{C282211A-386F-489A-B259-42E87F4043B6}" srcOrd="1" destOrd="0" presId="urn:microsoft.com/office/officeart/2005/8/layout/hierarchy1"/>
    <dgm:cxn modelId="{1A90FE71-D3FE-48F4-BA3F-E5A497BA4AA3}" type="presParOf" srcId="{0C25C22E-F125-4C72-9246-CCD2C3E5C544}" destId="{967B6330-BDF2-4E56-A279-9E3EA6E1E731}" srcOrd="1" destOrd="0" presId="urn:microsoft.com/office/officeart/2005/8/layout/hierarchy1"/>
    <dgm:cxn modelId="{D921E4E1-2DFB-43CF-A369-4E5A71A247EB}" type="presParOf" srcId="{5897EB07-5A33-47A9-9EF8-46126EBDA27A}" destId="{71D6421D-2B51-4D83-85DD-536EED5D8977}" srcOrd="4" destOrd="0" presId="urn:microsoft.com/office/officeart/2005/8/layout/hierarchy1"/>
    <dgm:cxn modelId="{9F2E951F-F693-4436-9539-38A7F86BEDE3}" type="presParOf" srcId="{5897EB07-5A33-47A9-9EF8-46126EBDA27A}" destId="{DBB6F5D9-478E-4803-9077-E9E90BDBF1A1}" srcOrd="5" destOrd="0" presId="urn:microsoft.com/office/officeart/2005/8/layout/hierarchy1"/>
    <dgm:cxn modelId="{522FC9DA-96E7-4885-B6B1-6CA0E7F3AF22}" type="presParOf" srcId="{DBB6F5D9-478E-4803-9077-E9E90BDBF1A1}" destId="{D63A7B3B-22EC-45BC-9B93-DF0C4A02E215}" srcOrd="0" destOrd="0" presId="urn:microsoft.com/office/officeart/2005/8/layout/hierarchy1"/>
    <dgm:cxn modelId="{8D74E27C-473F-4DB3-8788-580FCCB31F87}" type="presParOf" srcId="{D63A7B3B-22EC-45BC-9B93-DF0C4A02E215}" destId="{CE5C31CC-1CBB-4A10-AB25-590AC017587E}" srcOrd="0" destOrd="0" presId="urn:microsoft.com/office/officeart/2005/8/layout/hierarchy1"/>
    <dgm:cxn modelId="{AF322A8D-093D-4E36-A0A7-E46000F56F9A}" type="presParOf" srcId="{D63A7B3B-22EC-45BC-9B93-DF0C4A02E215}" destId="{675CDF7E-03E4-42DD-AF6B-AD227E5D2CD9}" srcOrd="1" destOrd="0" presId="urn:microsoft.com/office/officeart/2005/8/layout/hierarchy1"/>
    <dgm:cxn modelId="{8983D384-3E8C-402C-B893-50BC41B9803E}" type="presParOf" srcId="{DBB6F5D9-478E-4803-9077-E9E90BDBF1A1}" destId="{C33770B1-22EC-4363-BDD1-841BC7A541DA}" srcOrd="1" destOrd="0" presId="urn:microsoft.com/office/officeart/2005/8/layout/hierarchy1"/>
    <dgm:cxn modelId="{4BFBC4FB-5465-4F75-82ED-FEAAE3011696}" type="presParOf" srcId="{ABD7B07B-A2AE-4790-863F-89458EF6034E}" destId="{3ABAE325-7462-4475-89AB-E8E0DA1A2692}" srcOrd="2" destOrd="0" presId="urn:microsoft.com/office/officeart/2005/8/layout/hierarchy1"/>
    <dgm:cxn modelId="{53062CB7-D94E-442A-BDC6-9E4CC3BB9F37}" type="presParOf" srcId="{ABD7B07B-A2AE-4790-863F-89458EF6034E}" destId="{1050280C-A0C9-4D23-BAC4-8399057D0727}" srcOrd="3" destOrd="0" presId="urn:microsoft.com/office/officeart/2005/8/layout/hierarchy1"/>
    <dgm:cxn modelId="{7D3C96A6-C6F9-4C61-AE2F-13453616A770}" type="presParOf" srcId="{1050280C-A0C9-4D23-BAC4-8399057D0727}" destId="{ABA0B7A9-072F-4740-904C-016B73A0F76E}" srcOrd="0" destOrd="0" presId="urn:microsoft.com/office/officeart/2005/8/layout/hierarchy1"/>
    <dgm:cxn modelId="{1CC04B5C-497A-44B5-9048-CFF6C774CFF0}" type="presParOf" srcId="{ABA0B7A9-072F-4740-904C-016B73A0F76E}" destId="{AE765A9E-D979-471D-8F82-97647CE6D3F5}" srcOrd="0" destOrd="0" presId="urn:microsoft.com/office/officeart/2005/8/layout/hierarchy1"/>
    <dgm:cxn modelId="{00481014-4002-4F25-B874-F80A546F4953}" type="presParOf" srcId="{ABA0B7A9-072F-4740-904C-016B73A0F76E}" destId="{F4E3BC88-0A8A-4B54-96D9-B6EA557E1A2B}" srcOrd="1" destOrd="0" presId="urn:microsoft.com/office/officeart/2005/8/layout/hierarchy1"/>
    <dgm:cxn modelId="{63CA2BA9-6033-46A6-B350-98BB46603DA3}" type="presParOf" srcId="{1050280C-A0C9-4D23-BAC4-8399057D0727}" destId="{891CC278-1ADE-49AC-8056-713877EDAF2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BAE325-7462-4475-89AB-E8E0DA1A2692}">
      <dsp:nvSpPr>
        <dsp:cNvPr id="0" name=""/>
        <dsp:cNvSpPr/>
      </dsp:nvSpPr>
      <dsp:spPr>
        <a:xfrm>
          <a:off x="5023876" y="869261"/>
          <a:ext cx="2049707" cy="360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13"/>
              </a:lnTo>
              <a:lnTo>
                <a:pt x="2049707" y="240013"/>
              </a:lnTo>
              <a:lnTo>
                <a:pt x="2049707" y="360926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6421D-2B51-4D83-85DD-536EED5D8977}">
      <dsp:nvSpPr>
        <dsp:cNvPr id="0" name=""/>
        <dsp:cNvSpPr/>
      </dsp:nvSpPr>
      <dsp:spPr>
        <a:xfrm>
          <a:off x="3241186" y="2046468"/>
          <a:ext cx="4204125" cy="443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18"/>
              </a:lnTo>
              <a:lnTo>
                <a:pt x="4204125" y="322418"/>
              </a:lnTo>
              <a:lnTo>
                <a:pt x="4204125" y="44333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79521-1CF2-41F2-98AF-FA7DD25E5E4D}">
      <dsp:nvSpPr>
        <dsp:cNvPr id="0" name=""/>
        <dsp:cNvSpPr/>
      </dsp:nvSpPr>
      <dsp:spPr>
        <a:xfrm>
          <a:off x="3241186" y="2046468"/>
          <a:ext cx="1308236" cy="443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418"/>
              </a:lnTo>
              <a:lnTo>
                <a:pt x="1308236" y="322418"/>
              </a:lnTo>
              <a:lnTo>
                <a:pt x="1308236" y="44333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4689E-1AB6-4B0C-BD02-B9B5A412A0F5}">
      <dsp:nvSpPr>
        <dsp:cNvPr id="0" name=""/>
        <dsp:cNvSpPr/>
      </dsp:nvSpPr>
      <dsp:spPr>
        <a:xfrm>
          <a:off x="1921618" y="2046468"/>
          <a:ext cx="1319568" cy="443331"/>
        </a:xfrm>
        <a:custGeom>
          <a:avLst/>
          <a:gdLst/>
          <a:ahLst/>
          <a:cxnLst/>
          <a:rect l="0" t="0" r="0" b="0"/>
          <a:pathLst>
            <a:path>
              <a:moveTo>
                <a:pt x="1319568" y="0"/>
              </a:moveTo>
              <a:lnTo>
                <a:pt x="1319568" y="322418"/>
              </a:lnTo>
              <a:lnTo>
                <a:pt x="0" y="322418"/>
              </a:lnTo>
              <a:lnTo>
                <a:pt x="0" y="443331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57240-14CD-4B24-B937-356155F7458E}">
      <dsp:nvSpPr>
        <dsp:cNvPr id="0" name=""/>
        <dsp:cNvSpPr/>
      </dsp:nvSpPr>
      <dsp:spPr>
        <a:xfrm>
          <a:off x="3241186" y="869261"/>
          <a:ext cx="1782689" cy="348395"/>
        </a:xfrm>
        <a:custGeom>
          <a:avLst/>
          <a:gdLst/>
          <a:ahLst/>
          <a:cxnLst/>
          <a:rect l="0" t="0" r="0" b="0"/>
          <a:pathLst>
            <a:path>
              <a:moveTo>
                <a:pt x="1782689" y="0"/>
              </a:moveTo>
              <a:lnTo>
                <a:pt x="1782689" y="227481"/>
              </a:lnTo>
              <a:lnTo>
                <a:pt x="0" y="227481"/>
              </a:lnTo>
              <a:lnTo>
                <a:pt x="0" y="348395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3043B-7F0F-4FDD-ACDA-9D517B27D7E9}">
      <dsp:nvSpPr>
        <dsp:cNvPr id="0" name=""/>
        <dsp:cNvSpPr/>
      </dsp:nvSpPr>
      <dsp:spPr>
        <a:xfrm>
          <a:off x="3908635" y="40450"/>
          <a:ext cx="2230481" cy="828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3F2EAB-5D98-4482-AA87-1CE545492DC1}">
      <dsp:nvSpPr>
        <dsp:cNvPr id="0" name=""/>
        <dsp:cNvSpPr/>
      </dsp:nvSpPr>
      <dsp:spPr>
        <a:xfrm>
          <a:off x="4053659" y="178223"/>
          <a:ext cx="2230481" cy="8288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Пациенты с ИБС,      </a:t>
          </a:r>
          <a:endParaRPr lang="en-US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Times New Roman" pitchFamily="18" charset="0"/>
              <a:cs typeface="Times New Roman" pitchFamily="18" charset="0"/>
            </a:rPr>
            <a:t>n 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= 90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77934" y="202498"/>
        <a:ext cx="2181931" cy="780261"/>
      </dsp:txXfrm>
    </dsp:sp>
    <dsp:sp modelId="{68C5F3B1-AAF6-4244-B77A-536B0077A883}">
      <dsp:nvSpPr>
        <dsp:cNvPr id="0" name=""/>
        <dsp:cNvSpPr/>
      </dsp:nvSpPr>
      <dsp:spPr>
        <a:xfrm>
          <a:off x="1827397" y="1217657"/>
          <a:ext cx="2827577" cy="828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58D182-0C63-4BDD-8941-8B9B4CCA1799}">
      <dsp:nvSpPr>
        <dsp:cNvPr id="0" name=""/>
        <dsp:cNvSpPr/>
      </dsp:nvSpPr>
      <dsp:spPr>
        <a:xfrm>
          <a:off x="1972421" y="1355429"/>
          <a:ext cx="2827577" cy="8288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Основная группа (ИБС+СОАС)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,       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latin typeface="Times New Roman" pitchFamily="18" charset="0"/>
              <a:cs typeface="Times New Roman" pitchFamily="18" charset="0"/>
            </a:rPr>
            <a:t>n 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=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61</a:t>
          </a:r>
        </a:p>
      </dsp:txBody>
      <dsp:txXfrm>
        <a:off x="1996696" y="1379704"/>
        <a:ext cx="2779027" cy="780261"/>
      </dsp:txXfrm>
    </dsp:sp>
    <dsp:sp modelId="{583F291A-E96B-49B7-88A7-9CE1B63A76F6}">
      <dsp:nvSpPr>
        <dsp:cNvPr id="0" name=""/>
        <dsp:cNvSpPr/>
      </dsp:nvSpPr>
      <dsp:spPr>
        <a:xfrm>
          <a:off x="879430" y="2489800"/>
          <a:ext cx="2084375" cy="828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BCF37E-2EE6-4350-9FA1-5DA7DE739552}">
      <dsp:nvSpPr>
        <dsp:cNvPr id="0" name=""/>
        <dsp:cNvSpPr/>
      </dsp:nvSpPr>
      <dsp:spPr>
        <a:xfrm>
          <a:off x="1024454" y="2627572"/>
          <a:ext cx="2084375" cy="8288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ИБС+ СОАС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легкой степени</a:t>
          </a:r>
        </a:p>
      </dsp:txBody>
      <dsp:txXfrm>
        <a:off x="1048729" y="2651847"/>
        <a:ext cx="2035825" cy="780261"/>
      </dsp:txXfrm>
    </dsp:sp>
    <dsp:sp modelId="{422BF1F0-D9CE-4EB1-A01E-BA760D012219}">
      <dsp:nvSpPr>
        <dsp:cNvPr id="0" name=""/>
        <dsp:cNvSpPr/>
      </dsp:nvSpPr>
      <dsp:spPr>
        <a:xfrm>
          <a:off x="3448722" y="2489800"/>
          <a:ext cx="2201401" cy="828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82211A-386F-489A-B259-42E87F4043B6}">
      <dsp:nvSpPr>
        <dsp:cNvPr id="0" name=""/>
        <dsp:cNvSpPr/>
      </dsp:nvSpPr>
      <dsp:spPr>
        <a:xfrm>
          <a:off x="3593746" y="2627572"/>
          <a:ext cx="2201401" cy="8288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ИБС+ СОАС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средней тяжести</a:t>
          </a:r>
        </a:p>
      </dsp:txBody>
      <dsp:txXfrm>
        <a:off x="3618021" y="2651847"/>
        <a:ext cx="2152851" cy="780261"/>
      </dsp:txXfrm>
    </dsp:sp>
    <dsp:sp modelId="{CE5C31CC-1CBB-4A10-AB25-590AC017587E}">
      <dsp:nvSpPr>
        <dsp:cNvPr id="0" name=""/>
        <dsp:cNvSpPr/>
      </dsp:nvSpPr>
      <dsp:spPr>
        <a:xfrm>
          <a:off x="6183110" y="2489800"/>
          <a:ext cx="2524402" cy="828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5CDF7E-03E4-42DD-AF6B-AD227E5D2CD9}">
      <dsp:nvSpPr>
        <dsp:cNvPr id="0" name=""/>
        <dsp:cNvSpPr/>
      </dsp:nvSpPr>
      <dsp:spPr>
        <a:xfrm>
          <a:off x="6328134" y="2627572"/>
          <a:ext cx="2524402" cy="8288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ИБС+ СОАС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>
              <a:latin typeface="Times New Roman" pitchFamily="18" charset="0"/>
              <a:cs typeface="Times New Roman" pitchFamily="18" charset="0"/>
            </a:rPr>
            <a:t>тяжёлой степени</a:t>
          </a:r>
        </a:p>
      </dsp:txBody>
      <dsp:txXfrm>
        <a:off x="6352409" y="2651847"/>
        <a:ext cx="2475852" cy="780261"/>
      </dsp:txXfrm>
    </dsp:sp>
    <dsp:sp modelId="{AE765A9E-D979-471D-8F82-97647CE6D3F5}">
      <dsp:nvSpPr>
        <dsp:cNvPr id="0" name=""/>
        <dsp:cNvSpPr/>
      </dsp:nvSpPr>
      <dsp:spPr>
        <a:xfrm>
          <a:off x="5399711" y="1230188"/>
          <a:ext cx="3347744" cy="8288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E3BC88-0A8A-4B54-96D9-B6EA557E1A2B}">
      <dsp:nvSpPr>
        <dsp:cNvPr id="0" name=""/>
        <dsp:cNvSpPr/>
      </dsp:nvSpPr>
      <dsp:spPr>
        <a:xfrm>
          <a:off x="5544735" y="1367961"/>
          <a:ext cx="3347744" cy="82881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Группа сравнения  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(ИБС без СОАС)</a:t>
          </a: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,           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itchFamily="18" charset="0"/>
              <a:cs typeface="Times New Roman" pitchFamily="18" charset="0"/>
            </a:rPr>
            <a:t>n = 2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9</a:t>
          </a:r>
        </a:p>
      </dsp:txBody>
      <dsp:txXfrm>
        <a:off x="5569010" y="1392236"/>
        <a:ext cx="3299194" cy="780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7037" cy="4524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7" name="Rectangle 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7" name="Rectangle 7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7037" cy="4524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 smtClean="0">
                <a:solidFill>
                  <a:srgbClr val="000000"/>
                </a:solidFill>
                <a:latin typeface="Calibri" pitchFamily="32" charset="0"/>
                <a:cs typeface="Arial Unicode MS" charset="0"/>
              </a:defRPr>
            </a:lvl1pPr>
          </a:lstStyle>
          <a:p>
            <a:pPr>
              <a:defRPr/>
            </a:pPr>
            <a:fld id="{17FF198C-E292-4BA7-974A-4D01EF494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90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1EC2669-AA0A-411B-9656-AA9AE0A36408}" type="slidenum">
              <a:rPr lang="ru-RU"/>
              <a:pPr/>
              <a:t>1</a:t>
            </a:fld>
            <a:endParaRPr lang="ru-RU"/>
          </a:p>
        </p:txBody>
      </p:sp>
      <p:sp>
        <p:nvSpPr>
          <p:cNvPr id="2150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68825" cy="3425825"/>
          </a:xfrm>
          <a:solidFill>
            <a:srgbClr val="FFFFFF"/>
          </a:solidFill>
          <a:ln/>
        </p:spPr>
      </p:sp>
      <p:sp>
        <p:nvSpPr>
          <p:cNvPr id="2150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3225" cy="4111625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53DCA4D-33DE-4473-B85F-4E6A85025D11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6213130-A342-407E-B935-4B008999DCC2}" type="slidenum">
              <a:rPr lang="ru-RU"/>
              <a:pPr/>
              <a:t>5</a:t>
            </a:fld>
            <a:endParaRPr lang="ru-RU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0CC12A4-2426-491F-9C8E-4130E0FA684F}" type="slidenum">
              <a:rPr lang="ru-RU"/>
              <a:pPr/>
              <a:t>6</a:t>
            </a:fld>
            <a:endParaRPr lang="ru-RU"/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0CC12A4-2426-491F-9C8E-4130E0FA684F}" type="slidenum">
              <a:rPr lang="ru-RU"/>
              <a:pPr/>
              <a:t>7</a:t>
            </a:fld>
            <a:endParaRPr lang="ru-RU"/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47D5770-C86A-4EC7-96EF-3316C398873B}" type="slidenum">
              <a:rPr lang="ru-RU"/>
              <a:pPr/>
              <a:t>8</a:t>
            </a:fld>
            <a:endParaRPr lang="ru-RU"/>
          </a:p>
        </p:txBody>
      </p:sp>
      <p:sp>
        <p:nvSpPr>
          <p:cNvPr id="2662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662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D3AC05A-C0D0-4161-8F34-4C7DB956F766}" type="slidenum">
              <a:rPr lang="ru-RU"/>
              <a:pPr/>
              <a:t>9</a:t>
            </a:fld>
            <a:endParaRPr lang="ru-RU"/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7B9EBBA-49E3-4FA7-BF62-D1D2471C5784}" type="slidenum">
              <a:rPr lang="ru-RU"/>
              <a:pPr/>
              <a:t>10</a:t>
            </a:fld>
            <a:endParaRPr lang="ru-RU"/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FD0BB54-2F74-4674-9EE9-DDBD3DA96AE6}" type="slidenum">
              <a:rPr lang="ru-RU"/>
              <a:pPr/>
              <a:t>11</a:t>
            </a:fld>
            <a:endParaRPr lang="ru-RU"/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04AD7-6D53-43D9-A4C0-96FDD45AA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8E48-2600-43D4-85CF-7B32222CB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280988"/>
            <a:ext cx="2170113" cy="579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80988"/>
            <a:ext cx="6359525" cy="579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1D81-02BB-4FE9-8A55-E33698EF5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EDE79-80CD-4377-94C1-1003FDA2E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7721C-89C5-4744-A400-B0EB172A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38769-88BA-4487-8DB3-4D1BC4E38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5B94E-EA65-43CD-9B6C-B2529AC99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C3075-D078-476A-BD51-59F704F4A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97784-D8FD-4324-BE32-7D462C72F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91650-CE88-40D6-9D23-90B47FF22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938AE-F720-41C5-AF2A-DA9415765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D447E-4CBC-4FAE-9864-7AF7E7D79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C5C33-BC5E-42BF-9BA8-02C289496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02B6-3911-4E04-A155-DF86E714A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280988"/>
            <a:ext cx="2170113" cy="579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80988"/>
            <a:ext cx="6359525" cy="579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89E8-FB99-4DBA-B9CA-8EC8524791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73191-CB77-494A-AB5D-38A4EECFA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DC1D5-4E96-47C5-98A2-9975C756B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50C8D-CBDC-4642-AA35-3E038E713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E84D6-11F4-4571-BAE5-05BC259D64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0AA81-4C87-4961-938D-50EA6D9B05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C084-5595-45AD-AB90-913E4F9339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DD7B4-156E-4EF0-A355-694C78DF5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30CB-EF68-481C-B164-AF3F64B41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254DB-13C7-410D-92AF-F0902775C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8DAB-3F5E-48BE-9C12-46A651E2E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A0905-8C1C-487B-ABDF-DAC8DC51D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280988"/>
            <a:ext cx="2170113" cy="579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80988"/>
            <a:ext cx="6359525" cy="579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272B2-4E07-45C9-9A60-06E24E22B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F8F40-FDA7-4BE6-BD8F-68B9DE28D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0B88B-1BDC-4C98-A25A-3B7609509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11A6-B826-4F8D-8325-9FDE313C5F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9F918-6BBB-4538-A1DD-B4CF7DDA6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DD241-4C2D-4486-89B7-4FD8FE670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2DB5E-ECFD-4150-AA8B-3A5E264B7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D7B3-AD59-41A4-AD2A-1E1712339A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850A9-6224-45B3-BC58-24BDE4C810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65AA-1A8C-4A07-AD40-A0B79E554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1DFD0-6D88-4780-989E-F358443C7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7B64-B399-4AF5-B947-802B31BFF5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280988"/>
            <a:ext cx="2170113" cy="579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80988"/>
            <a:ext cx="6359525" cy="579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EE62F-8F35-4404-87A6-B29475397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934E7-11F7-40EC-874F-11F8BFCFB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1463A-07F3-4690-BBDA-F20260038C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C32DF-C96C-4D80-B36C-EBF67F415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AA7B0-BA5D-4B9F-8812-41A1F1FFF6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7FAE8-9A1F-4C33-B787-CF601E099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3DC00-7176-43B0-B07A-9C75F4199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43CD-EAB1-46D6-92AA-D75479902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421C4-880F-46C1-9358-109CEDF84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DC138-3C49-4EA6-BF77-5110B2BBF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19D0A-05A4-480C-80FB-D537EB25B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B0C64-CE5E-4D4F-8AA1-0EEB1E775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280988"/>
            <a:ext cx="2170113" cy="579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80988"/>
            <a:ext cx="6359525" cy="579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B2760-6BD3-4EBE-8EC5-E8BC7FFF6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33825-D810-4EB6-9296-A87B095EE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AA078-DCBB-4D55-99B6-58CE61CBE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0A2F0-36A9-47F2-B844-9B72F15291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E6371-0697-4623-A8CA-CFFC54B4A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DB08-32E3-4447-A02C-89BED72AB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8F783-7AE7-405C-BE32-26A14E536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DCE65-E70F-48FE-ADD9-4AADD32B6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A2243-CFA7-416A-9F7E-8B8D5A5F4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14986-7990-48CB-B4D4-463B65107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6CA07-B778-4586-B15A-B8C69EE8B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66FAB-7BE2-40B6-BA4A-F2D87661E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280988"/>
            <a:ext cx="2170113" cy="579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80988"/>
            <a:ext cx="6359525" cy="579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B9A8-D98C-4798-82D9-93936DF9E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C7F0B-89F9-4E0C-ADB6-573375C1D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A793E-4A2F-41EC-81E7-CB8A2D7BC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BE686-350B-4688-A671-673937A65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DF26F-C3CC-4BE7-9B7A-D9AD78015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40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1225" y="1554163"/>
            <a:ext cx="42656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5CC1E-E91E-46D8-8DD0-BAC17C849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C53B3-805F-4881-BC23-6EA876798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80340-5FD9-465A-8F8E-9C1C37BF8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84475-095C-4187-8DE7-8A1C4948A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FF2FD-7E1F-4119-9C8B-5DABE4B09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BCDCF-0C08-43F7-BAEC-99265BFC5B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E12B2-E3C7-4FF8-818A-45A5A8F81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16725" y="280988"/>
            <a:ext cx="2170113" cy="57943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280988"/>
            <a:ext cx="6359525" cy="57943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3A71-28A1-4756-B764-CB2A7DC52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5A094-C819-4B7D-BBE5-5F293376D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5624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67E975-DA12-4DFA-A0B2-A6CFEF7DF0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6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067B2-02EC-4BB4-B0FC-0B95EAD57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1E8B3A-0BEC-45DC-A7EA-5F7EF88CA0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41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7AE79-3603-4DA6-9EAD-CD9D967ADD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2988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2EA46-9015-4BFE-A356-205014B055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6969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FF0281-07AB-475C-ADE5-208327C7DD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8602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A5D8E-E21B-4DBD-93DA-65BAF282BA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8195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ECB0A-C77F-4EFE-BB0A-6DB183E3F3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8401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DD71C9-78B3-4897-82FC-F7A456CB54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59411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9E217A-2C12-4710-A7B7-B037683E10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360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3678B-3BEE-4CEF-8EA7-F3F471F43C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3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46FA-0660-4599-82BE-5F8202146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506413" y="5340350"/>
            <a:ext cx="8639175" cy="19050"/>
            <a:chOff x="319" y="3364"/>
            <a:chExt cx="5442" cy="1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9" y="3364"/>
              <a:ext cx="5442" cy="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24" y="3370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80988"/>
            <a:ext cx="8682038" cy="1185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3825"/>
            <a:ext cx="754063" cy="271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0CE935-4319-4EF4-9E75-D308E080A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B13F9A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"/>
          <p:cNvGrpSpPr>
            <a:grpSpLocks/>
          </p:cNvGrpSpPr>
          <p:nvPr/>
        </p:nvGrpSpPr>
        <p:grpSpPr bwMode="auto">
          <a:xfrm>
            <a:off x="506413" y="3432175"/>
            <a:ext cx="8639175" cy="19050"/>
            <a:chOff x="319" y="2162"/>
            <a:chExt cx="5442" cy="1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9" y="2162"/>
              <a:ext cx="5442" cy="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24" y="2170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80988"/>
            <a:ext cx="8682038" cy="1185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57238" cy="271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17BBB5-B300-4B77-B00B-6FF86FB31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4E7ED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4E7ED"/>
          </a:solidFill>
          <a:latin typeface="Franklin Gothic Medium" pitchFamily="32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4E7ED"/>
          </a:solidFill>
          <a:latin typeface="Franklin Gothic Medium" pitchFamily="32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4E7ED"/>
          </a:solidFill>
          <a:latin typeface="Franklin Gothic Medium" pitchFamily="32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4E7ED"/>
          </a:solidFill>
          <a:latin typeface="Franklin Gothic Medium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4E7ED"/>
          </a:solidFill>
          <a:latin typeface="Franklin Gothic Medium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4E7ED"/>
          </a:solidFill>
          <a:latin typeface="Franklin Gothic Medium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4E7ED"/>
          </a:solidFill>
          <a:latin typeface="Franklin Gothic Medium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F4E7ED"/>
          </a:solidFill>
          <a:latin typeface="Franklin Gothic Medium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4E7E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4E7ED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4E7ED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4E7ED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4E7ED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4E7ED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4E7ED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4E7ED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4E7ED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506413" y="6010275"/>
            <a:ext cx="8639175" cy="20638"/>
            <a:chOff x="319" y="3786"/>
            <a:chExt cx="5442" cy="1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9" y="3786"/>
              <a:ext cx="5442" cy="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24" y="3792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80988"/>
            <a:ext cx="8682038" cy="1185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57238" cy="271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BCD776-A2DF-4731-840B-953ACCBECD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B13F9A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80988"/>
            <a:ext cx="8682038" cy="1185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57238" cy="271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A5CF6E-4E9F-4A1E-951F-40F3FAD48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B13F9A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506413" y="5840413"/>
            <a:ext cx="8639175" cy="19050"/>
            <a:chOff x="319" y="3679"/>
            <a:chExt cx="5442" cy="12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9" y="3679"/>
              <a:ext cx="5442" cy="1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324" y="3684"/>
              <a:ext cx="0" cy="0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80988"/>
            <a:ext cx="8682038" cy="1185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57238" cy="271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BFB5E1-3741-43FB-86B2-106680E38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B13F9A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80988"/>
            <a:ext cx="8682038" cy="1185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57238" cy="271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7D508-80C0-459E-8867-74D5B16E8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B13F9A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54163"/>
            <a:ext cx="8682038" cy="4521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структуры щелкните мышью</a:t>
            </a:r>
          </a:p>
          <a:p>
            <a:pPr lvl="1"/>
            <a:r>
              <a:rPr lang="en-GB"/>
              <a:t>Второй уровень структуры</a:t>
            </a:r>
          </a:p>
          <a:p>
            <a:pPr lvl="2"/>
            <a:r>
              <a:rPr lang="en-GB"/>
              <a:t>Третий уровень структуры</a:t>
            </a:r>
          </a:p>
          <a:p>
            <a:pPr lvl="3"/>
            <a:r>
              <a:rPr lang="en-GB"/>
              <a:t>Четвёртый уровень структуры</a:t>
            </a:r>
          </a:p>
          <a:p>
            <a:pPr lvl="4"/>
            <a:r>
              <a:rPr lang="en-GB"/>
              <a:t>Пятый уровень структуры</a:t>
            </a:r>
          </a:p>
          <a:p>
            <a:pPr lvl="4"/>
            <a:r>
              <a:rPr lang="en-GB"/>
              <a:t>Шестой уровень структуры</a:t>
            </a:r>
          </a:p>
          <a:p>
            <a:pPr lvl="4"/>
            <a:r>
              <a:rPr lang="en-GB"/>
              <a:t>Седьмой уровень структуры</a:t>
            </a:r>
          </a:p>
          <a:p>
            <a:pPr lvl="4"/>
            <a:r>
              <a:rPr lang="en-GB"/>
              <a:t>Восьмой уровень структуры</a:t>
            </a:r>
          </a:p>
          <a:p>
            <a:pPr lvl="4"/>
            <a:r>
              <a:rPr lang="en-GB"/>
              <a:t>Девятый уровень структуры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80988"/>
            <a:ext cx="8682038" cy="1185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Для правки текста заголовка щелкните мышью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77000" y="76200"/>
            <a:ext cx="2509838" cy="2841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124200" y="76200"/>
            <a:ext cx="3352800" cy="2889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229600" y="6477000"/>
            <a:ext cx="757238" cy="2714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</a:tabLst>
              <a:defRPr sz="1200" smtClean="0">
                <a:solidFill>
                  <a:srgbClr val="A2355B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DA18D3-DA50-45EB-8D9C-FF504358F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B13F9A"/>
          </a:solidFill>
          <a:latin typeface="Franklin Gothic Medium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B13F9A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B13F9A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B13F9A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B13F9A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0CE935-4319-4EF4-9E75-D308E080A8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17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273138" y="4133109"/>
            <a:ext cx="8810625" cy="165618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НАЗВАНИЕ ДИССЕРТАЦИИ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4539394" y="1918504"/>
            <a:ext cx="4320480" cy="216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e-BY" sz="1400" b="1" dirty="0">
                <a:solidFill>
                  <a:srgbClr val="000000"/>
                </a:solidFill>
                <a:latin typeface="Georgia" pitchFamily="16" charset="0"/>
              </a:rPr>
              <a:t>Аспирант кафедры пропедевтики внутренних болезней </a:t>
            </a:r>
          </a:p>
          <a:p>
            <a:pPr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FF0000"/>
                </a:solidFill>
                <a:latin typeface="Georgia" pitchFamily="16" charset="0"/>
              </a:rPr>
              <a:t>ФИО</a:t>
            </a:r>
            <a:br>
              <a:rPr lang="be-BY" sz="1400" b="1" dirty="0">
                <a:solidFill>
                  <a:srgbClr val="000000"/>
                </a:solidFill>
                <a:latin typeface="Georgia" pitchFamily="16" charset="0"/>
              </a:rPr>
            </a:br>
            <a:endParaRPr lang="be-BY" sz="1400" b="1" dirty="0">
              <a:solidFill>
                <a:srgbClr val="000000"/>
              </a:solidFill>
              <a:latin typeface="Georgia" pitchFamily="16" charset="0"/>
            </a:endParaRP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e-BY" sz="1400" b="1" dirty="0">
                <a:solidFill>
                  <a:srgbClr val="000000"/>
                </a:solidFill>
                <a:latin typeface="Georgia" pitchFamily="16" charset="0"/>
              </a:rPr>
              <a:t>Научный руководитель:</a:t>
            </a: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e-BY" sz="1400" b="1" dirty="0">
                <a:solidFill>
                  <a:srgbClr val="000000"/>
                </a:solidFill>
                <a:latin typeface="Georgia" pitchFamily="16" charset="0"/>
              </a:rPr>
              <a:t> </a:t>
            </a:r>
            <a:br>
              <a:rPr lang="be-BY" sz="1400" b="1" dirty="0">
                <a:solidFill>
                  <a:srgbClr val="000000"/>
                </a:solidFill>
                <a:latin typeface="Georgia" pitchFamily="16" charset="0"/>
              </a:rPr>
            </a:br>
            <a:r>
              <a:rPr lang="be-BY" sz="1400" b="1" dirty="0">
                <a:solidFill>
                  <a:srgbClr val="000000"/>
                </a:solidFill>
                <a:latin typeface="Georgia" pitchFamily="16" charset="0"/>
              </a:rPr>
              <a:t>заведующий кафедрой пропедевтики внутренних болезней, доктор медицинских наук, профессор </a:t>
            </a:r>
          </a:p>
          <a:p>
            <a:pPr algn="just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be-BY" sz="1400" b="1" dirty="0">
                <a:solidFill>
                  <a:srgbClr val="FF0000"/>
                </a:solidFill>
                <a:latin typeface="Georgia" pitchFamily="16" charset="0"/>
              </a:rPr>
              <a:t>ФИО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88640"/>
            <a:ext cx="8964488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УЧРЕЖДЕНИЕ ОБРАЗОВАНИЯ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«БЕЛОРУССКИЙ ГОСУДАРСТВЕННЫЙ МЕДИЦИНСКИЙ УНИВЕРСИТЕТ»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Кафедра пропедевтики внутренних болезней</a:t>
            </a:r>
          </a:p>
          <a:p>
            <a:pPr algn="ctr">
              <a:defRPr/>
            </a:pPr>
            <a:endParaRPr lang="ru-RU" sz="2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1155069"/>
            <a:ext cx="8810625" cy="5760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Итоговая аттестация</a:t>
            </a:r>
            <a:endParaRPr lang="en-US" sz="2400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032149" y="6264696"/>
            <a:ext cx="3014489" cy="40466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1600" b="1" cap="all" dirty="0">
                <a:ln>
                  <a:solidFill>
                    <a:schemeClr val="tx1"/>
                  </a:solidFill>
                </a:ln>
                <a:solidFill>
                  <a:srgbClr val="96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Минск, 2025 </a:t>
            </a:r>
            <a:endParaRPr lang="en-US" sz="1600" b="1" cap="all" dirty="0">
              <a:ln>
                <a:solidFill>
                  <a:schemeClr val="tx1"/>
                </a:solidFill>
              </a:ln>
              <a:solidFill>
                <a:srgbClr val="960000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6188"/>
            <a:ext cx="9144000" cy="2906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1500"/>
            <a:ext cx="9144000" cy="4878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49068" y="0"/>
            <a:ext cx="8887428" cy="908720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АЛГОРИТМ ОЦЕНКИ КАРДИОВАСКУЛЯРНОГО РИСКА У ЛИЦ С СИНДРОМОМ ОБСТРУКТИВНОГО АПНОЭ СНА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15106" y="548680"/>
            <a:ext cx="8713788" cy="466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>
              <a:buClr>
                <a:srgbClr val="FF0000"/>
              </a:buClr>
            </a:pPr>
            <a:endParaRPr lang="ru-RU" sz="2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 Опубликовано статей в периодических изданиях и сборниках: 8, в том числе, соответствующих п. 19 Положения о присуждении ученых степеней и ученых званий - </a:t>
            </a:r>
            <a:r>
              <a:rPr lang="ru-RU" sz="2800" b="1" dirty="0">
                <a:solidFill>
                  <a:srgbClr val="002060"/>
                </a:solidFill>
              </a:rPr>
              <a:t>3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 Опубликовано тезисов, материалов конференций - </a:t>
            </a:r>
            <a:r>
              <a:rPr lang="ru-RU" sz="2800" b="1" dirty="0">
                <a:solidFill>
                  <a:srgbClr val="002060"/>
                </a:solidFill>
              </a:rPr>
              <a:t>10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 Выступление с докладами: </a:t>
            </a:r>
            <a:r>
              <a:rPr lang="ru-RU" sz="2400" b="1" dirty="0">
                <a:solidFill>
                  <a:srgbClr val="002060"/>
                </a:solidFill>
              </a:rPr>
              <a:t>6</a:t>
            </a:r>
            <a:r>
              <a:rPr lang="ru-RU" sz="2000" b="1" dirty="0">
                <a:solidFill>
                  <a:srgbClr val="002060"/>
                </a:solidFill>
              </a:rPr>
              <a:t>, в том числе на конференциях с международным участием - 2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 Количество разработанных и внедренных новых методов диагностики и лечения - </a:t>
            </a:r>
            <a:r>
              <a:rPr lang="ru-RU" sz="2800" b="1" dirty="0">
                <a:solidFill>
                  <a:srgbClr val="002060"/>
                </a:solidFill>
              </a:rPr>
              <a:t>1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Font typeface="Wingdings" charset="2"/>
              <a:buChar char="q"/>
            </a:pPr>
            <a:r>
              <a:rPr lang="ru-RU" sz="2000" b="1" dirty="0">
                <a:solidFill>
                  <a:srgbClr val="002060"/>
                </a:solidFill>
              </a:rPr>
              <a:t> Получено актов внедрения - </a:t>
            </a:r>
            <a:r>
              <a:rPr lang="ru-RU" sz="2800" b="1" dirty="0">
                <a:solidFill>
                  <a:srgbClr val="002060"/>
                </a:solidFill>
              </a:rPr>
              <a:t>6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03238" y="476250"/>
            <a:ext cx="8640762" cy="5905500"/>
          </a:xfrm>
          <a:ln cap="flat"/>
        </p:spPr>
        <p:txBody>
          <a:bodyPr>
            <a:noAutofit/>
          </a:bodyPr>
          <a:lstStyle/>
          <a:p>
            <a:pPr algn="ctr">
              <a:lnSpc>
                <a:spcPct val="114000"/>
              </a:lnSpc>
              <a:defRPr/>
            </a:pPr>
            <a:r>
              <a:rPr lang="ru-RU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Диссертация выполнялась в рамках </a:t>
            </a:r>
            <a:br>
              <a:rPr lang="ru-RU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ГНТП «НОВЫЕ ТЕХНОЛОГИИ ДИАГНОСТИКИ, ЛЕЧЕНИЯ И ПРОФИЛАКТИКИ»</a:t>
            </a:r>
            <a:br>
              <a:rPr lang="ru-RU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ПОДПРОГРАММА «СЕРДЦЕ И СОСУДЫ»</a:t>
            </a:r>
            <a:br>
              <a:rPr lang="ru-RU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br>
              <a:rPr lang="ru-RU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по заданию:</a:t>
            </a:r>
            <a:br>
              <a:rPr lang="ru-RU" sz="24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«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РАЗРАБОТАТЬ И ВНЕДРИТЬ АЛГОРИТМ ОЦЕНКИ И КОРРЕКЦИИ КАРДИОВАСКУЛЯРНОГО РИСКА У ЛИЦ С СИНДРОМОМ ОБСТУКТИВНОГО АПНОЭ СНА»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(№ госрегистрации - 00000000, </a:t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r>
              <a:rPr lang="ru-RU" sz="1600" dirty="0">
                <a:latin typeface="Arial" pitchFamily="34" charset="0"/>
                <a:cs typeface="Arial" pitchFamily="34" charset="0"/>
              </a:rPr>
              <a:t>срок выполнения: 2022 – 2024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гг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.)</a:t>
            </a:r>
            <a:endParaRPr lang="ru-RU" sz="20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41438"/>
            <a:ext cx="8929688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FF0000"/>
              </a:buClr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 исследовани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 - …………………………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Задачи исследования: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Изучить особенности влияния симпатоадреналовой системы у пациентов с синдромом обструктивного апноэ сна и ишемической болезнью сердца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Изучить клинико-инструментальные данные у лиц с синдромом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обструктивного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апноэ сна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be-BY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Оценить ключевые показатели биохимической регуляции у данной категории пациентов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be-BY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be-BY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Разработать и внедрить алгоритм оценки и коррекции кардиоваскулярного риска у лиц с синдромом обструктивного апноэ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сна и ишемической болезнью сердца.</a:t>
            </a:r>
            <a:endParaRPr lang="be-BY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6572" y="285728"/>
            <a:ext cx="8887428" cy="908720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ЦЕЛЬ и ЗАДАЧИ исследования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1124744"/>
          <a:ext cx="889248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56572" y="285728"/>
            <a:ext cx="8887428" cy="908720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Дизайн исследования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4814392"/>
            <a:ext cx="8964488" cy="2043608"/>
          </a:xfrm>
          <a:prstGeom prst="rect">
            <a:avLst/>
          </a:prstGeom>
        </p:spPr>
        <p:txBody>
          <a:bodyPr/>
          <a:lstStyle/>
          <a:p>
            <a:pPr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Методы исследования:</a:t>
            </a:r>
          </a:p>
          <a:p>
            <a:pPr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-клинико-анамнестические</a:t>
            </a:r>
          </a:p>
          <a:p>
            <a:pPr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-лабораторные</a:t>
            </a:r>
          </a:p>
          <a:p>
            <a:pPr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-инструментальные</a:t>
            </a:r>
          </a:p>
          <a:p>
            <a:pPr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-статистические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0" y="1285875"/>
            <a:ext cx="9036050" cy="557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63525" algn="just">
              <a:spcBef>
                <a:spcPts val="500"/>
              </a:spcBef>
              <a:buClr>
                <a:srgbClr val="FF0000"/>
              </a:buClr>
              <a:buSzPct val="14000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>
                <a:solidFill>
                  <a:srgbClr val="002060"/>
                </a:solidFill>
              </a:rPr>
              <a:t>В исследовании приняло участие 90 пациентов. Из них основную группу составили 61 пациент с ИБС (стенокардия напряжения ФК I-II) в сочетании с СОАС, группу сравнения составили 29 пациентов с ИБС без СОАС. </a:t>
            </a:r>
          </a:p>
          <a:p>
            <a:pPr marL="263525" algn="just">
              <a:spcBef>
                <a:spcPts val="500"/>
              </a:spcBef>
              <a:buClr>
                <a:srgbClr val="FF0000"/>
              </a:buClr>
              <a:buSzPct val="14000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>
                <a:solidFill>
                  <a:srgbClr val="002060"/>
                </a:solidFill>
              </a:rPr>
              <a:t>Средний возраст пациентов основной группы составил 57,4±0,78 лет, группы сравнения – 56,2±0,96 лет. Из них мужчин 38 (63,3%), женщин 23(36,7%), в группе сравнения мужчин и женщин соответственно 17 (58,6%) и 12 (41,3%). </a:t>
            </a:r>
          </a:p>
          <a:p>
            <a:pPr marL="263525" algn="just">
              <a:spcBef>
                <a:spcPts val="500"/>
              </a:spcBef>
              <a:buClr>
                <a:srgbClr val="FF0000"/>
              </a:buClr>
              <a:buSzPct val="14000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>
                <a:solidFill>
                  <a:srgbClr val="002060"/>
                </a:solidFill>
              </a:rPr>
              <a:t>Тяжесть СОАС определялась по индексу апноэ/</a:t>
            </a:r>
            <a:r>
              <a:rPr lang="ru-RU" b="1" dirty="0" err="1">
                <a:solidFill>
                  <a:srgbClr val="002060"/>
                </a:solidFill>
              </a:rPr>
              <a:t>гипопноэ</a:t>
            </a:r>
            <a:r>
              <a:rPr lang="ru-RU" b="1" dirty="0">
                <a:solidFill>
                  <a:srgbClr val="002060"/>
                </a:solidFill>
              </a:rPr>
              <a:t> сна (ИАГ): легкая (ИАГ от &gt;5 до &lt;15), средняя (ИАГ от &gt;15 до &lt;30) и тяжелая степень (ИАГ от &gt;30). </a:t>
            </a:r>
          </a:p>
          <a:p>
            <a:pPr marL="263525" algn="just">
              <a:spcBef>
                <a:spcPts val="500"/>
              </a:spcBef>
              <a:buClr>
                <a:srgbClr val="FF0000"/>
              </a:buClr>
              <a:buSzPct val="14000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ru-RU" b="1" dirty="0">
                <a:solidFill>
                  <a:srgbClr val="002060"/>
                </a:solidFill>
              </a:rPr>
              <a:t>В зависимости от тяжести СОАС пациенты основной группы были разделены на три подгруппы: первую подгруппу составили 24 пациента с легкой степенью тяжести СОАС, вторую - 20 пациентов со средней степенью тяжести СОАС, третью – 17 пациентов с тяжелой степенью тяжести СОАС.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572" y="404664"/>
            <a:ext cx="8887428" cy="908720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b="1" cap="all" dirty="0">
                <a:ln>
                  <a:solidFill>
                    <a:schemeClr val="tx1"/>
                  </a:solidFill>
                </a:ln>
                <a:solidFill>
                  <a:srgbClr val="96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ea typeface="+mj-ea"/>
                <a:cs typeface="Arial" pitchFamily="34" charset="0"/>
              </a:rPr>
              <a:t>МАТЕРИАЛ И МЕТОДЫ ИССЛЕДОВАНИЯ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39552" y="2132856"/>
            <a:ext cx="8208912" cy="466248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3525" indent="-263525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Завершен набор клинического материала (выполнены все запланированные лабораторные и инструментальные исследования)</a:t>
            </a:r>
          </a:p>
          <a:p>
            <a:pPr marL="263525" indent="-263525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3525" indent="-263525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сформирована база данных пациентов исследуемой группы и группы сравнения</a:t>
            </a:r>
          </a:p>
          <a:p>
            <a:pPr marL="263525" indent="-263525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3525" indent="-263525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произведен статистический анализ полученных результатов</a:t>
            </a:r>
          </a:p>
          <a:p>
            <a:pPr marL="263525" indent="-263525" algn="just"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3525" indent="-263525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ведется работа по написанию глав диссертации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800"/>
              </a:spcBef>
              <a:buClr>
                <a:srgbClr val="FF0000"/>
              </a:buClr>
              <a:buSzPct val="12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572" y="288032"/>
            <a:ext cx="8887428" cy="908720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Информация о проведенных научных исследованиях и полученных результатах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1340768"/>
            <a:ext cx="8964612" cy="5400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263525" indent="-263525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Полученные в ходе выполнения диссертации результаты демонстрируют, что течение ИБС в сочетании с наличием СОАС чаще протекает на фоне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гиперлептинемии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гиперинсулинемии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сопровождается повышением уровня СРБ;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 marL="263525" indent="-263525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rgbClr val="002060"/>
                </a:solidFill>
              </a:rPr>
              <a:t>Установлены более высокие значения </a:t>
            </a:r>
            <a:r>
              <a:rPr lang="ru-RU" b="1" dirty="0" err="1">
                <a:solidFill>
                  <a:srgbClr val="002060"/>
                </a:solidFill>
              </a:rPr>
              <a:t>гомоцистеина</a:t>
            </a:r>
            <a:r>
              <a:rPr lang="ru-RU" b="1" dirty="0">
                <a:solidFill>
                  <a:srgbClr val="002060"/>
                </a:solidFill>
              </a:rPr>
              <a:t>, являющегося маркером эндотелиальной дисфункции, в группе пациентов с ИБС в сочетании с СОАС, чем в группе сравнения.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3525" indent="-263525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Наличие у пациентов с ИБС СОАС сопровождается повышением уровня </a:t>
            </a:r>
            <a:r>
              <a:rPr lang="ru-RU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метанефрина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включающий активирующее действие на симпатический отдел вегетативной нервной системой с увеличением ЧСС и развитием артериальной гипертензии у данной категории лиц.</a:t>
            </a:r>
            <a:r>
              <a:rPr lang="ru-RU" b="1" dirty="0">
                <a:solidFill>
                  <a:srgbClr val="002060"/>
                </a:solidFill>
              </a:rPr>
              <a:t> Учитывая кардиоваскулярный спектр гормонального воздействия </a:t>
            </a:r>
            <a:r>
              <a:rPr lang="ru-RU" b="1" dirty="0" err="1">
                <a:solidFill>
                  <a:srgbClr val="002060"/>
                </a:solidFill>
              </a:rPr>
              <a:t>метанефрина</a:t>
            </a:r>
            <a:r>
              <a:rPr lang="ru-RU" b="1" dirty="0">
                <a:solidFill>
                  <a:srgbClr val="002060"/>
                </a:solidFill>
              </a:rPr>
              <a:t>, повышение уровня </a:t>
            </a:r>
            <a:r>
              <a:rPr lang="ru-RU" b="1" dirty="0" err="1">
                <a:solidFill>
                  <a:srgbClr val="002060"/>
                </a:solidFill>
              </a:rPr>
              <a:t>метанефрина</a:t>
            </a:r>
            <a:r>
              <a:rPr lang="ru-RU" b="1" dirty="0">
                <a:solidFill>
                  <a:srgbClr val="002060"/>
                </a:solidFill>
              </a:rPr>
              <a:t> можно рассматривать как дополнительный фактор риска неблагоприятного прогноза.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63525" indent="-263525"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 анализе показателей </a:t>
            </a:r>
            <a:r>
              <a:rPr lang="ru-RU" b="1" dirty="0" err="1">
                <a:solidFill>
                  <a:schemeClr val="accent6">
                    <a:lumMod val="50000"/>
                  </a:schemeClr>
                </a:solidFill>
              </a:rPr>
              <a:t>липидограммы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у пациентов с ИБС в сочетании с СОАС выявлено повышение среднего уровня ТГ, ОХ, ЛПНП. Средний уровень ЛПВП был снижен в исследуемых группах по сравнению с оптимальными показателями.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800"/>
              </a:spcBef>
              <a:buClr>
                <a:srgbClr val="FF0000"/>
              </a:buClr>
              <a:buSzPct val="12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572" y="288032"/>
            <a:ext cx="8887428" cy="908720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ОСНОВНЫЕ НАУЧНЫЕ РЕЗУЛЬТАТЫ диссертации</a:t>
            </a:r>
          </a:p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200" b="1" cap="all" dirty="0">
              <a:ln>
                <a:solidFill>
                  <a:schemeClr val="tx1"/>
                </a:solidFill>
              </a:ln>
              <a:solidFill>
                <a:srgbClr val="960000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250825" y="1358900"/>
            <a:ext cx="8713788" cy="4662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just">
              <a:spcBef>
                <a:spcPts val="800"/>
              </a:spcBef>
              <a:buClr>
                <a:srgbClr val="FF0000"/>
              </a:buClr>
              <a:buSzPct val="12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6572" y="288032"/>
            <a:ext cx="8887428" cy="908720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3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РЕЗУЛЬТАТЫ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0825" y="1196975"/>
            <a:ext cx="8642350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be-BY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e-BY" b="1" dirty="0">
                <a:solidFill>
                  <a:schemeClr val="accent6">
                    <a:lumMod val="50000"/>
                  </a:schemeClr>
                </a:solidFill>
              </a:rPr>
              <a:t>У всех пациентов с СОАС выявлено достоверное увеличение толщины МЖПд и ЗСЛЖд (p&lt;0,05), указывающее на увеличение массы миокарда левого желудочка, предполагающее развитие ремоделирования и гипертрофии ЛЖ, характерно увеличение размеров левого предсердия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endParaRPr lang="be-BY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В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группах с ИБС в сочетании с СОАС выявлена достоверно более высокая частота развития желудочковых экстрасистол высоких градаций по классификации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Lown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имеющих доказанное неблагоприятное прогностическое влияние</a:t>
            </a:r>
          </a:p>
          <a:p>
            <a:pPr algn="just">
              <a:buClr>
                <a:srgbClr val="FF0000"/>
              </a:buClr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Разработан алгоритм оценки кардиоваскулярного риска у пациентов и ишемической болезнью сердца и ИБС (инструкция по применению метода….. №   …………….</a:t>
            </a:r>
          </a:p>
          <a:p>
            <a:pPr>
              <a:defRPr/>
            </a:pP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38"/>
            <a:ext cx="9144000" cy="6215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9068" y="0"/>
            <a:ext cx="8887428" cy="908720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rPr>
              <a:t>АЛГОРИТМ ОЦЕНКИ КАРДИОВИСКУЛЯРНОГО РИСКА У ЛИЦ С СИНДРОМОМ ОБСТРУКТИВНОГО АПНОЭ СНА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"/>
        <a:cs typeface="Arial Unicode MS"/>
      </a:majorFont>
      <a:minorFont>
        <a:latin typeface="Franklin Gothic 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"/>
        <a:cs typeface="Arial Unicode MS"/>
      </a:majorFont>
      <a:minorFont>
        <a:latin typeface="Franklin Gothic 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"/>
        <a:cs typeface="Arial Unicode MS"/>
      </a:majorFont>
      <a:minorFont>
        <a:latin typeface="Franklin Gothic 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"/>
        <a:cs typeface="Arial Unicode MS"/>
      </a:majorFont>
      <a:minorFont>
        <a:latin typeface="Franklin Gothic 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"/>
        <a:cs typeface="Arial Unicode MS"/>
      </a:majorFont>
      <a:minorFont>
        <a:latin typeface="Franklin Gothic 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"/>
        <a:cs typeface="Arial Unicode MS"/>
      </a:majorFont>
      <a:minorFont>
        <a:latin typeface="Franklin Gothic 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8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Medium"/>
        <a:ea typeface=""/>
        <a:cs typeface="Arial Unicode MS"/>
      </a:majorFont>
      <a:minorFont>
        <a:latin typeface="Franklin Gothic Book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778</Words>
  <Application>Microsoft Office PowerPoint</Application>
  <PresentationFormat>Экран (4:3)</PresentationFormat>
  <Paragraphs>85</Paragraphs>
  <Slides>11</Slides>
  <Notes>9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28" baseType="lpstr">
      <vt:lpstr>Arial</vt:lpstr>
      <vt:lpstr>Calibri</vt:lpstr>
      <vt:lpstr>Calibri Light</vt:lpstr>
      <vt:lpstr>Cambria</vt:lpstr>
      <vt:lpstr>Franklin Gothic Book</vt:lpstr>
      <vt:lpstr>Franklin Gothic Medium</vt:lpstr>
      <vt:lpstr>Georgia</vt:lpstr>
      <vt:lpstr>Times New Roman</vt:lpstr>
      <vt:lpstr>Wingdings</vt:lpstr>
      <vt:lpstr>1_Тема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Office Theme</vt:lpstr>
      <vt:lpstr>Презентация PowerPoint</vt:lpstr>
      <vt:lpstr>Диссертация выполнялась в рамках  ГНТП «НОВЫЕ ТЕХНОЛОГИИ ДИАГНОСТИКИ, ЛЕЧЕНИЯ И ПРОФИЛАКТИКИ» ПОДПРОГРАММА «СЕРДЦЕ И СОСУДЫ»  по заданию: «РАЗРАБОТАТЬ И ВНЕДРИТЬ АЛГОРИТМ ОЦЕНКИ И КОРРЕКЦИИ КАРДИОВАСКУЛЯРНОГО РИСКА У ЛИЦ С СИНДРОМОМ ОБСТУКТИВНОГО АПНОЭ СНА» (№ госрегистрации - 00000000,  срок выполнения: 2022 – 2024гг.)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Экспертная оценка качества оказания специализированной медицинской помощи пациентам кардиологического профиля по результатам анализа амбулаторных и медицинских карт пациентов, умерших от БСК  в 2012 году и 1 кв. 2013 года</dc:title>
  <dc:creator>Пользователь Windows</dc:creator>
  <cp:lastModifiedBy>Пехтерева Наталья Валерьевна</cp:lastModifiedBy>
  <cp:revision>470</cp:revision>
  <cp:lastPrinted>1601-01-01T00:00:00Z</cp:lastPrinted>
  <dcterms:created xsi:type="dcterms:W3CDTF">2013-04-29T20:24:12Z</dcterms:created>
  <dcterms:modified xsi:type="dcterms:W3CDTF">2025-07-11T14:31:59Z</dcterms:modified>
</cp:coreProperties>
</file>