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0"/>
  </p:notesMasterIdLst>
  <p:sldIdLst>
    <p:sldId id="1406" r:id="rId2"/>
    <p:sldId id="1407" r:id="rId3"/>
    <p:sldId id="1424" r:id="rId4"/>
    <p:sldId id="1408" r:id="rId5"/>
    <p:sldId id="1409" r:id="rId6"/>
    <p:sldId id="1410" r:id="rId7"/>
    <p:sldId id="1411" r:id="rId8"/>
    <p:sldId id="1412" r:id="rId9"/>
    <p:sldId id="1413" r:id="rId10"/>
    <p:sldId id="1414" r:id="rId11"/>
    <p:sldId id="1415" r:id="rId12"/>
    <p:sldId id="1416" r:id="rId13"/>
    <p:sldId id="1417" r:id="rId14"/>
    <p:sldId id="1418" r:id="rId15"/>
    <p:sldId id="1419" r:id="rId16"/>
    <p:sldId id="1420" r:id="rId17"/>
    <p:sldId id="1421" r:id="rId18"/>
    <p:sldId id="1422" r:id="rId19"/>
  </p:sldIdLst>
  <p:sldSz cx="9144000" cy="5143500" type="screen16x9"/>
  <p:notesSz cx="7105650" cy="10236200"/>
  <p:defaultTextStyle>
    <a:defPPr>
      <a:defRPr lang="en-US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без заголовка" id="{48D55979-426D-4E74-AC4A-04C8900CB0AE}">
          <p14:sldIdLst>
            <p14:sldId id="1406"/>
            <p14:sldId id="1407"/>
            <p14:sldId id="1424"/>
            <p14:sldId id="1408"/>
            <p14:sldId id="1409"/>
            <p14:sldId id="1410"/>
            <p14:sldId id="1411"/>
            <p14:sldId id="1412"/>
            <p14:sldId id="1413"/>
            <p14:sldId id="1414"/>
            <p14:sldId id="1415"/>
            <p14:sldId id="1416"/>
            <p14:sldId id="1417"/>
            <p14:sldId id="1418"/>
            <p14:sldId id="1419"/>
            <p14:sldId id="1420"/>
            <p14:sldId id="1421"/>
            <p14:sldId id="1422"/>
          </p14:sldIdLst>
        </p14:section>
      </p14:sectionLst>
    </p:ext>
    <p:ext uri="{EFAFB233-063F-42B5-8137-9DF3F51BA10A}">
      <p15:sldGuideLst xmlns=""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Гулюк Ирина Марьяновна" initials="ГИМ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D4C9E"/>
    <a:srgbClr val="BC0005"/>
    <a:srgbClr val="44546A"/>
    <a:srgbClr val="008DA8"/>
    <a:srgbClr val="00A4C3"/>
    <a:srgbClr val="56A6D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412" autoAdjust="0"/>
    <p:restoredTop sz="92008" autoAdjust="0"/>
  </p:normalViewPr>
  <p:slideViewPr>
    <p:cSldViewPr snapToGrid="0" showGuides="1">
      <p:cViewPr varScale="1">
        <p:scale>
          <a:sx n="90" d="100"/>
          <a:sy n="90" d="100"/>
        </p:scale>
        <p:origin x="-642" y="-10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9115" cy="513588"/>
          </a:xfrm>
          <a:prstGeom prst="rect">
            <a:avLst/>
          </a:prstGeom>
        </p:spPr>
        <p:txBody>
          <a:bodyPr vert="horz" lIns="99094" tIns="49547" rIns="99094" bIns="49547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4024891" y="0"/>
            <a:ext cx="3079115" cy="513588"/>
          </a:xfrm>
          <a:prstGeom prst="rect">
            <a:avLst/>
          </a:prstGeom>
        </p:spPr>
        <p:txBody>
          <a:bodyPr vert="horz" lIns="99094" tIns="49547" rIns="99094" bIns="49547" rtlCol="0"/>
          <a:lstStyle>
            <a:lvl1pPr algn="r">
              <a:defRPr sz="1300"/>
            </a:lvl1pPr>
          </a:lstStyle>
          <a:p>
            <a:fld id="{190C6A53-271C-4DBD-BC59-56775CE6B048}" type="datetimeFigureOut">
              <a:rPr lang="en-US" smtClean="0"/>
              <a:t>1/21/2026</a:t>
            </a:fld>
            <a:endParaRPr lang="en-US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82600" y="1279525"/>
            <a:ext cx="61404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94" tIns="49547" rIns="99094" bIns="49547" rtlCol="0" anchor="ctr"/>
          <a:lstStyle/>
          <a:p>
            <a:endParaRPr lang="en-US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710565" y="4926171"/>
            <a:ext cx="5684520" cy="4030504"/>
          </a:xfrm>
          <a:prstGeom prst="rect">
            <a:avLst/>
          </a:prstGeom>
        </p:spPr>
        <p:txBody>
          <a:bodyPr vert="horz" lIns="99094" tIns="49547" rIns="99094" bIns="49547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722614"/>
            <a:ext cx="3079115" cy="513587"/>
          </a:xfrm>
          <a:prstGeom prst="rect">
            <a:avLst/>
          </a:prstGeom>
        </p:spPr>
        <p:txBody>
          <a:bodyPr vert="horz" lIns="99094" tIns="49547" rIns="99094" bIns="49547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4024891" y="9722614"/>
            <a:ext cx="3079115" cy="513587"/>
          </a:xfrm>
          <a:prstGeom prst="rect">
            <a:avLst/>
          </a:prstGeom>
        </p:spPr>
        <p:txBody>
          <a:bodyPr vert="horz" lIns="99094" tIns="49547" rIns="99094" bIns="49547" rtlCol="0" anchor="b"/>
          <a:lstStyle>
            <a:lvl1pPr algn="r">
              <a:defRPr sz="1300"/>
            </a:lvl1pPr>
          </a:lstStyle>
          <a:p>
            <a:fld id="{B2BBA965-E487-403B-B680-209BE2682F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93828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BBA965-E487-403B-B680-209BE2682F2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50837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BBA965-E487-403B-B680-209BE2682F2A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85515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6DB5C-06DC-48EE-AABB-CA09518449BD}" type="datetimeFigureOut">
              <a:rPr lang="en-US" smtClean="0"/>
              <a:t>1/21/2026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3A2E9-A1E2-4016-AB89-5E384C3786D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6DB5C-06DC-48EE-AABB-CA09518449BD}" type="datetimeFigureOut">
              <a:rPr lang="en-US" smtClean="0"/>
              <a:t>1/21/2026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3A2E9-A1E2-4016-AB89-5E384C3786D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6DB5C-06DC-48EE-AABB-CA09518449BD}" type="datetimeFigureOut">
              <a:rPr lang="en-US" smtClean="0"/>
              <a:t>1/21/2026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3A2E9-A1E2-4016-AB89-5E384C3786D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6DB5C-06DC-48EE-AABB-CA09518449BD}" type="datetimeFigureOut">
              <a:rPr lang="en-US" smtClean="0"/>
              <a:t>1/21/2026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3A2E9-A1E2-4016-AB89-5E384C3786D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6DB5C-06DC-48EE-AABB-CA09518449BD}" type="datetimeFigureOut">
              <a:rPr lang="en-US" smtClean="0"/>
              <a:t>1/21/2026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3A2E9-A1E2-4016-AB89-5E384C3786D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6DB5C-06DC-48EE-AABB-CA09518449BD}" type="datetimeFigureOut">
              <a:rPr lang="en-US" smtClean="0"/>
              <a:t>1/21/2026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3A2E9-A1E2-4016-AB89-5E384C3786D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6DB5C-06DC-48EE-AABB-CA09518449BD}" type="datetimeFigureOut">
              <a:rPr lang="en-US" smtClean="0"/>
              <a:t>1/21/2026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3A2E9-A1E2-4016-AB89-5E384C3786D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6DB5C-06DC-48EE-AABB-CA09518449BD}" type="datetimeFigureOut">
              <a:rPr lang="en-US" smtClean="0"/>
              <a:t>1/21/2026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3A2E9-A1E2-4016-AB89-5E384C3786D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6DB5C-06DC-48EE-AABB-CA09518449BD}" type="datetimeFigureOut">
              <a:rPr lang="en-US" smtClean="0"/>
              <a:t>1/21/2026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3A2E9-A1E2-4016-AB89-5E384C3786D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6DB5C-06DC-48EE-AABB-CA09518449BD}" type="datetimeFigureOut">
              <a:rPr lang="en-US" smtClean="0"/>
              <a:t>1/21/2026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3A2E9-A1E2-4016-AB89-5E384C3786D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6DB5C-06DC-48EE-AABB-CA09518449BD}" type="datetimeFigureOut">
              <a:rPr lang="en-US" smtClean="0"/>
              <a:t>1/21/2026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3A2E9-A1E2-4016-AB89-5E384C3786D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Рисунок 19"/>
          <p:cNvPicPr>
            <a:picLocks noChangeAspect="1"/>
          </p:cNvPicPr>
          <p:nvPr userDrawn="1"/>
        </p:nvPicPr>
        <p:blipFill rotWithShape="1">
          <a:blip r:embed="rId2" cstate="screen"/>
          <a:srcRect/>
          <a:stretch>
            <a:fillRect/>
          </a:stretch>
        </p:blipFill>
        <p:spPr>
          <a:xfrm>
            <a:off x="0" y="-11172"/>
            <a:ext cx="9144000" cy="5149325"/>
          </a:xfrm>
          <a:prstGeom prst="rect">
            <a:avLst/>
          </a:prstGeom>
        </p:spPr>
      </p:pic>
      <p:sp>
        <p:nvSpPr>
          <p:cNvPr id="30" name="Прямоугольник 29"/>
          <p:cNvSpPr/>
          <p:nvPr userDrawn="1"/>
        </p:nvSpPr>
        <p:spPr>
          <a:xfrm>
            <a:off x="408843" y="743649"/>
            <a:ext cx="8735159" cy="113305"/>
          </a:xfrm>
          <a:prstGeom prst="rect">
            <a:avLst/>
          </a:prstGeom>
          <a:solidFill>
            <a:srgbClr val="00A5C5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5"/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408843" y="676738"/>
            <a:ext cx="8735159" cy="113305"/>
          </a:xfrm>
          <a:prstGeom prst="rect">
            <a:avLst/>
          </a:prstGeom>
          <a:solidFill>
            <a:srgbClr val="F60006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5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-1" y="0"/>
            <a:ext cx="9144000" cy="734926"/>
          </a:xfrm>
          <a:prstGeom prst="rect">
            <a:avLst/>
          </a:prstGeom>
          <a:solidFill>
            <a:srgbClr val="3D4C9E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5"/>
          </a:p>
        </p:txBody>
      </p:sp>
      <p:sp>
        <p:nvSpPr>
          <p:cNvPr id="29" name="Полилиния: фигура 28"/>
          <p:cNvSpPr/>
          <p:nvPr userDrawn="1"/>
        </p:nvSpPr>
        <p:spPr>
          <a:xfrm flipV="1">
            <a:off x="-1" y="-11173"/>
            <a:ext cx="1189951" cy="1155713"/>
          </a:xfrm>
          <a:custGeom>
            <a:avLst/>
            <a:gdLst>
              <a:gd name="connsiteX0" fmla="*/ 0 w 1586601"/>
              <a:gd name="connsiteY0" fmla="*/ 1540950 h 1540950"/>
              <a:gd name="connsiteX1" fmla="*/ 1586601 w 1586601"/>
              <a:gd name="connsiteY1" fmla="*/ 1540950 h 1540950"/>
              <a:gd name="connsiteX2" fmla="*/ 414072 w 1586601"/>
              <a:gd name="connsiteY2" fmla="*/ 0 h 1540950"/>
              <a:gd name="connsiteX3" fmla="*/ 0 w 1586601"/>
              <a:gd name="connsiteY3" fmla="*/ 544177 h 1540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86601" h="1540950">
                <a:moveTo>
                  <a:pt x="0" y="1540950"/>
                </a:moveTo>
                <a:lnTo>
                  <a:pt x="1586601" y="1540950"/>
                </a:lnTo>
                <a:lnTo>
                  <a:pt x="414072" y="0"/>
                </a:lnTo>
                <a:lnTo>
                  <a:pt x="0" y="544177"/>
                </a:lnTo>
                <a:close/>
              </a:path>
            </a:pathLst>
          </a:custGeom>
          <a:solidFill>
            <a:srgbClr val="F60006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sz="1015">
              <a:solidFill>
                <a:schemeClr val="accent2"/>
              </a:solidFill>
            </a:endParaRPr>
          </a:p>
        </p:txBody>
      </p:sp>
      <p:sp>
        <p:nvSpPr>
          <p:cNvPr id="28" name="Полилиния: фигура 27"/>
          <p:cNvSpPr/>
          <p:nvPr userDrawn="1"/>
        </p:nvSpPr>
        <p:spPr>
          <a:xfrm flipV="1">
            <a:off x="6409" y="-11173"/>
            <a:ext cx="1064453" cy="1155713"/>
          </a:xfrm>
          <a:custGeom>
            <a:avLst/>
            <a:gdLst>
              <a:gd name="connsiteX0" fmla="*/ 0 w 1419270"/>
              <a:gd name="connsiteY0" fmla="*/ 1540950 h 1540950"/>
              <a:gd name="connsiteX1" fmla="*/ 1419270 w 1419270"/>
              <a:gd name="connsiteY1" fmla="*/ 1540950 h 1540950"/>
              <a:gd name="connsiteX2" fmla="*/ 246741 w 1419270"/>
              <a:gd name="connsiteY2" fmla="*/ 0 h 1540950"/>
              <a:gd name="connsiteX3" fmla="*/ 0 w 1419270"/>
              <a:gd name="connsiteY3" fmla="*/ 324269 h 1540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19270" h="1540950">
                <a:moveTo>
                  <a:pt x="0" y="1540950"/>
                </a:moveTo>
                <a:lnTo>
                  <a:pt x="1419270" y="1540950"/>
                </a:lnTo>
                <a:lnTo>
                  <a:pt x="246741" y="0"/>
                </a:lnTo>
                <a:lnTo>
                  <a:pt x="0" y="324269"/>
                </a:lnTo>
                <a:close/>
              </a:path>
            </a:pathLst>
          </a:custGeom>
          <a:solidFill>
            <a:srgbClr val="3D4C9E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sz="1015">
              <a:solidFill>
                <a:schemeClr val="accent2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10026"/>
            <a:ext cx="9144000" cy="800068"/>
          </a:xfrm>
        </p:spPr>
        <p:txBody>
          <a:bodyPr>
            <a:normAutofit/>
          </a:bodyPr>
          <a:lstStyle>
            <a:lvl1pPr algn="ctr">
              <a:lnSpc>
                <a:spcPct val="80000"/>
              </a:lnSpc>
              <a:defRPr sz="2700" b="1">
                <a:solidFill>
                  <a:srgbClr val="FFFFFF"/>
                </a:solidFill>
                <a:latin typeface="+mn-lt"/>
              </a:defRPr>
            </a:lvl1pPr>
          </a:lstStyle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25" name="Трапеция 24"/>
          <p:cNvSpPr/>
          <p:nvPr userDrawn="1"/>
        </p:nvSpPr>
        <p:spPr>
          <a:xfrm flipV="1">
            <a:off x="0" y="4943979"/>
            <a:ext cx="9144000" cy="199522"/>
          </a:xfrm>
          <a:prstGeom prst="trapezoid">
            <a:avLst>
              <a:gd name="adj" fmla="val 0"/>
            </a:avLst>
          </a:prstGeom>
          <a:solidFill>
            <a:srgbClr val="F6000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5"/>
          </a:p>
        </p:txBody>
      </p:sp>
      <p:sp>
        <p:nvSpPr>
          <p:cNvPr id="24" name="Трапеция 23"/>
          <p:cNvSpPr/>
          <p:nvPr userDrawn="1"/>
        </p:nvSpPr>
        <p:spPr>
          <a:xfrm>
            <a:off x="134195" y="4883428"/>
            <a:ext cx="8875610" cy="260072"/>
          </a:xfrm>
          <a:prstGeom prst="trapezoid">
            <a:avLst>
              <a:gd name="adj" fmla="val 118793"/>
            </a:avLst>
          </a:prstGeom>
          <a:solidFill>
            <a:srgbClr val="00A5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5"/>
          </a:p>
        </p:txBody>
      </p:sp>
      <p:sp>
        <p:nvSpPr>
          <p:cNvPr id="22" name="Трапеция 21"/>
          <p:cNvSpPr/>
          <p:nvPr userDrawn="1"/>
        </p:nvSpPr>
        <p:spPr>
          <a:xfrm>
            <a:off x="479809" y="4846228"/>
            <a:ext cx="8184383" cy="297272"/>
          </a:xfrm>
          <a:prstGeom prst="trapezoid">
            <a:avLst>
              <a:gd name="adj" fmla="val 118793"/>
            </a:avLst>
          </a:prstGeom>
          <a:solidFill>
            <a:srgbClr val="3D4C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5"/>
          </a:p>
        </p:txBody>
      </p:sp>
      <p:sp>
        <p:nvSpPr>
          <p:cNvPr id="27" name="Полилиния: фигура 26"/>
          <p:cNvSpPr/>
          <p:nvPr userDrawn="1"/>
        </p:nvSpPr>
        <p:spPr>
          <a:xfrm flipV="1">
            <a:off x="0" y="-11173"/>
            <a:ext cx="928833" cy="1155713"/>
          </a:xfrm>
          <a:custGeom>
            <a:avLst/>
            <a:gdLst>
              <a:gd name="connsiteX0" fmla="*/ 0 w 1238444"/>
              <a:gd name="connsiteY0" fmla="*/ 1540950 h 1540950"/>
              <a:gd name="connsiteX1" fmla="*/ 1238444 w 1238444"/>
              <a:gd name="connsiteY1" fmla="*/ 1540950 h 1540950"/>
              <a:gd name="connsiteX2" fmla="*/ 65915 w 1238444"/>
              <a:gd name="connsiteY2" fmla="*/ 0 h 1540950"/>
              <a:gd name="connsiteX3" fmla="*/ 0 w 1238444"/>
              <a:gd name="connsiteY3" fmla="*/ 86626 h 1540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38444" h="1540950">
                <a:moveTo>
                  <a:pt x="0" y="1540950"/>
                </a:moveTo>
                <a:lnTo>
                  <a:pt x="1238444" y="1540950"/>
                </a:lnTo>
                <a:lnTo>
                  <a:pt x="65915" y="0"/>
                </a:lnTo>
                <a:lnTo>
                  <a:pt x="0" y="86626"/>
                </a:lnTo>
                <a:close/>
              </a:path>
            </a:pathLst>
          </a:custGeom>
          <a:solidFill>
            <a:srgbClr val="00A5C5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sz="1015"/>
          </a:p>
        </p:txBody>
      </p:sp>
      <p:grpSp>
        <p:nvGrpSpPr>
          <p:cNvPr id="15" name="Группа 14"/>
          <p:cNvGrpSpPr>
            <a:grpSpLocks noChangeAspect="1"/>
          </p:cNvGrpSpPr>
          <p:nvPr userDrawn="1"/>
        </p:nvGrpSpPr>
        <p:grpSpPr>
          <a:xfrm>
            <a:off x="110556" y="104111"/>
            <a:ext cx="707721" cy="785813"/>
            <a:chOff x="8320357" y="1046385"/>
            <a:chExt cx="1948546" cy="2163554"/>
          </a:xfrm>
        </p:grpSpPr>
        <p:sp>
          <p:nvSpPr>
            <p:cNvPr id="16" name="Овал 15"/>
            <p:cNvSpPr/>
            <p:nvPr userDrawn="1"/>
          </p:nvSpPr>
          <p:spPr>
            <a:xfrm>
              <a:off x="8477209" y="1255797"/>
              <a:ext cx="1634842" cy="1884710"/>
            </a:xfrm>
            <a:prstGeom prst="ellipse">
              <a:avLst/>
            </a:prstGeom>
            <a:ln w="41275" cap="rnd" cmpd="sng">
              <a:solidFill>
                <a:srgbClr val="FFFFFF">
                  <a:alpha val="80000"/>
                </a:srgbClr>
              </a:solidFill>
              <a:prstDash val="solid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sz="1015"/>
            </a:p>
          </p:txBody>
        </p:sp>
        <p:sp>
          <p:nvSpPr>
            <p:cNvPr id="17" name="Овал 16"/>
            <p:cNvSpPr/>
            <p:nvPr userDrawn="1"/>
          </p:nvSpPr>
          <p:spPr>
            <a:xfrm>
              <a:off x="8411816" y="1151091"/>
              <a:ext cx="1765629" cy="1989416"/>
            </a:xfrm>
            <a:prstGeom prst="ellipse">
              <a:avLst/>
            </a:prstGeom>
            <a:ln w="73025" cap="rnd" cmpd="sng">
              <a:solidFill>
                <a:srgbClr val="FFFFFF">
                  <a:alpha val="40000"/>
                </a:srgbClr>
              </a:solidFill>
              <a:prstDash val="solid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sz="1015"/>
            </a:p>
          </p:txBody>
        </p:sp>
        <p:sp>
          <p:nvSpPr>
            <p:cNvPr id="18" name="Овал 17"/>
            <p:cNvSpPr/>
            <p:nvPr userDrawn="1"/>
          </p:nvSpPr>
          <p:spPr>
            <a:xfrm>
              <a:off x="8320357" y="1046385"/>
              <a:ext cx="1948546" cy="2094122"/>
            </a:xfrm>
            <a:prstGeom prst="ellipse">
              <a:avLst/>
            </a:prstGeom>
            <a:ln w="88900" cap="rnd" cmpd="sng">
              <a:solidFill>
                <a:srgbClr val="FFFFFF">
                  <a:alpha val="20000"/>
                </a:srgbClr>
              </a:solidFill>
              <a:prstDash val="solid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sz="1015"/>
            </a:p>
          </p:txBody>
        </p:sp>
        <p:pic>
          <p:nvPicPr>
            <p:cNvPr id="19" name="Рисунок 18"/>
            <p:cNvPicPr>
              <a:picLocks noChangeAspect="1"/>
            </p:cNvPicPr>
            <p:nvPr userDrawn="1"/>
          </p:nvPicPr>
          <p:blipFill>
            <a:blip r:embed="rId3" cstate="screen"/>
            <a:stretch>
              <a:fillRect/>
            </a:stretch>
          </p:blipFill>
          <p:spPr>
            <a:xfrm>
              <a:off x="8502926" y="1337940"/>
              <a:ext cx="1583411" cy="1871999"/>
            </a:xfrm>
            <a:prstGeom prst="rect">
              <a:avLst/>
            </a:prstGeom>
          </p:spPr>
        </p:pic>
      </p:grpSp>
      <p:sp>
        <p:nvSpPr>
          <p:cNvPr id="31" name="TextBox 30"/>
          <p:cNvSpPr txBox="1"/>
          <p:nvPr userDrawn="1"/>
        </p:nvSpPr>
        <p:spPr>
          <a:xfrm>
            <a:off x="7258167" y="4843418"/>
            <a:ext cx="1190297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500" b="1" dirty="0">
                <a:solidFill>
                  <a:srgbClr val="00A5C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bsmu.by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26DB5C-06DC-48EE-AABB-CA09518449BD}" type="datetimeFigureOut">
              <a:rPr lang="en-US" smtClean="0"/>
              <a:t>1/21/2026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3A2E9-A1E2-4016-AB89-5E384C3786D7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hyperlink" Target="mailto:spps@bsmu.by" TargetMode="External"/><Relationship Id="rId7" Type="http://schemas.openxmlformats.org/officeDocument/2006/relationships/image" Target="../media/image7.png"/><Relationship Id="rId12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jpeg"/><Relationship Id="rId11" Type="http://schemas.openxmlformats.org/officeDocument/2006/relationships/image" Target="../media/image11.png"/><Relationship Id="rId5" Type="http://schemas.openxmlformats.org/officeDocument/2006/relationships/image" Target="../media/image5.jpe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FBCB4BE3-BF41-4381-93AC-CA966404EE74}"/>
              </a:ext>
            </a:extLst>
          </p:cNvPr>
          <p:cNvSpPr txBox="1"/>
          <p:nvPr/>
        </p:nvSpPr>
        <p:spPr>
          <a:xfrm>
            <a:off x="892629" y="0"/>
            <a:ext cx="757645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Учреждение образования</a:t>
            </a:r>
          </a:p>
          <a:p>
            <a:pPr algn="ctr"/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«Белорусский государственный медицинский университет</a:t>
            </a:r>
            <a:r>
              <a:rPr lang="ru-RU" dirty="0">
                <a:solidFill>
                  <a:schemeClr val="bg1"/>
                </a:solidFill>
              </a:rPr>
              <a:t>»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931689" y="2138658"/>
            <a:ext cx="74983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СПЕЦИФИКА ПРОФИЛАКТИКИ СУИЦИДАЛЬНОГО ПОВЕДЕНИЯ ОБУЧАЮЩИХСЯ УЧРЕЖДЕНИЙ ВЫСШЕГО ОБРАЗОВАНИЯ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932" y="0"/>
            <a:ext cx="745068" cy="745068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Актуальность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04395" y="1333106"/>
            <a:ext cx="8735209" cy="33855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международных исследований показывают, что каждый пятый студент во всем мире будет испытывать трудности с психическим здоровьем в ходе своего обучения, что может стать причиной развития суицидального поведения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J.Smith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2024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algn="just"/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Суицид не является случайным действием. Его никогда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 предпринимают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бессмысленно или бесцельно. Он является выходом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 затруднений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кризиса или невыносимой ситуации. В этом смысле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ему свойственна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своя целесообразность. Суицид является ответом на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вопросы «Как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 этого выбраться?», «Что делать?». Цель каждого суицида состоит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том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чтобы найти решение стоящей перед человеком проблемы,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вызывающей интенсивные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страдания.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932" y="0"/>
            <a:ext cx="745068" cy="745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00727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Актуальность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04395" y="1515986"/>
            <a:ext cx="8735209" cy="27546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indent="-285750" algn="just">
              <a:buFont typeface="Wingdings" panose="05000000000000000000" pitchFamily="2" charset="2"/>
              <a:buChar char="ü"/>
            </a:pP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Общим 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стимулом при суициде является </a:t>
            </a: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невыносимая психическая 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(душевная) боль.</a:t>
            </a:r>
            <a:b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Если прекращение сознания – это то, к чему стремится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суицидент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 невыносимая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душевная боль является тем, от чего он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убегает. Если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снизить интенсивность страданий, даже незначительно, то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человек сделает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выбор в пользу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жизни.</a:t>
            </a:r>
          </a:p>
          <a:p>
            <a:pPr marL="360000" indent="-285750" algn="just">
              <a:buFont typeface="Wingdings" panose="05000000000000000000" pitchFamily="2" charset="2"/>
              <a:buChar char="ü"/>
            </a:pP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60000" indent="-285750" algn="just">
              <a:buFont typeface="Wingdings" panose="05000000000000000000" pitchFamily="2" charset="2"/>
              <a:buChar char="ü"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 же время усилия педагогов в области профилактики по-прежнему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остаются малоэффективными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том числе и по причине недостаточной осведомленности о факторах риска суицидального поведения в студенческом возрасте.  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932" y="0"/>
            <a:ext cx="745068" cy="745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11944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Студенты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70155" y="1590712"/>
            <a:ext cx="7960659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Помимо значительного личного стресса, сопровождающего студентов, неблагоприятные изменения в 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психическом здоровье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психологическом благополучии оказывают серьезное влияние на качество их жизни. Проблемы психического здоровья могут пагубно повлиять на краткосрочные и долгосрочные 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обучения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включая академическую успеваемость, завершение учебы в университете, перспективы трудоустройства, успех в карьере (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J.Smith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2024).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932" y="0"/>
            <a:ext cx="745068" cy="745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1261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Студенческий возраст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734310" y="1666015"/>
            <a:ext cx="7861050" cy="25237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Распространение суицидального поведения среди студентов объясняется характерными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возрастными изменениями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В этом возрасте недостаточно сформирована и устойчива система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личностных убеждений, жизненных ценностей и установок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Высокий уровень повседневного, академического и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интерперсонального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стресса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делает студента более уязвимым, ослабляя его способность преодолевать негативные события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Д.Ф.Хритинин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2017).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932" y="0"/>
            <a:ext cx="745068" cy="745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75899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Трудности студентов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183341" y="1590712"/>
            <a:ext cx="7358231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учебная</a:t>
            </a:r>
            <a:r>
              <a:rPr lang="ru-RU" sz="2000" dirty="0"/>
              <a:t> деятельность, в частности методы обучения в </a:t>
            </a:r>
            <a:r>
              <a:rPr lang="ru-RU" sz="2000" dirty="0" smtClean="0"/>
              <a:t>вузе;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2000" dirty="0" smtClean="0"/>
              <a:t>недостаточность </a:t>
            </a:r>
            <a:r>
              <a:rPr lang="ru-RU" sz="2000" dirty="0"/>
              <a:t>школьной </a:t>
            </a:r>
            <a:r>
              <a:rPr lang="ru-RU" sz="2000" dirty="0" smtClean="0"/>
              <a:t>подготовки;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2000" dirty="0" smtClean="0"/>
              <a:t>необходимость </a:t>
            </a:r>
            <a:r>
              <a:rPr lang="ru-RU" sz="2000" dirty="0"/>
              <a:t>осмысления большого объема </a:t>
            </a:r>
            <a:r>
              <a:rPr lang="ru-RU" sz="2000" dirty="0" smtClean="0"/>
              <a:t>информации;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2000" dirty="0" smtClean="0"/>
              <a:t>риск </a:t>
            </a:r>
            <a:r>
              <a:rPr lang="ru-RU" sz="2000" dirty="0"/>
              <a:t>социально-психологической </a:t>
            </a:r>
            <a:r>
              <a:rPr lang="ru-RU" sz="2000" dirty="0" err="1" smtClean="0"/>
              <a:t>дезадаптации</a:t>
            </a:r>
            <a:r>
              <a:rPr lang="ru-RU" sz="2000" dirty="0" smtClean="0"/>
              <a:t>;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2000" dirty="0" smtClean="0"/>
              <a:t>эмоциональная </a:t>
            </a:r>
            <a:r>
              <a:rPr lang="ru-RU" sz="2000" dirty="0"/>
              <a:t>незрелость, открытость, внушаемость, самоидентификация, тревога по поводу правильности сделанного выбора профессии, сложности учебного процесса (</a:t>
            </a:r>
            <a:r>
              <a:rPr lang="ru-RU" sz="2000" dirty="0" err="1"/>
              <a:t>Д.О.Карелин</a:t>
            </a:r>
            <a:r>
              <a:rPr lang="ru-RU" sz="2000" dirty="0"/>
              <a:t>, 2018).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932" y="0"/>
            <a:ext cx="745068" cy="745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46091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Группа риска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59399" y="2146061"/>
            <a:ext cx="803596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иностранные студенты, представители ЛГБТК+, этнические меньшинства, взрослые студенты, студенты из малообеспеченных семей, а также люди, перенесшие травмы, самоповреждения и проблемы с психическим здоровьем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J.Smith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2024).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932" y="0"/>
            <a:ext cx="745068" cy="745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80917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Причины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021976" y="1590712"/>
            <a:ext cx="763793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академические (академическая неудовлетворенность, академический стресс и академическая неуспеваемость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институциональные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(издевательства, дискриминация, грубость, преследование и токсичная институциональная культура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проблемы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психического здоровья (депрессия, психологический стресс и тревога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финансовый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кризис и игры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S.Maji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2024).</a:t>
            </a:r>
          </a:p>
          <a:p>
            <a:pPr algn="just"/>
            <a:endParaRPr lang="ru-RU" sz="1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932" y="0"/>
            <a:ext cx="745068" cy="745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22675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Факторы риска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87667" y="1032733"/>
            <a:ext cx="8111265" cy="38241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лишения, переходный период, проблемы с психическим здоровьем перед поступлением, экзамены, финансовые проблемы, учеба с дополнительной работой, социальная изоляция, чрезмерное использование социальных сетей, наркотики, употребление алкоголя и азартные игры, сексуальное насилие в анамнезе, повышенная тревожность и более высокий уровень воспринимаемого стресса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J.Smith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2024, 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H. 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Yagh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ubi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2024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чрезмерная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выраженность импульсивности и индивидуальности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Д.Ф.Хритинин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2017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ru-RU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аффективность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(эмоциональная неуравновешенность, беспокойство, глобальная неудовлетворенность), социальный пессимизм (отрицательная концепция окружающего мира, не соответствующая представлениям о нормальных или удовлетворительных для человека отношениях с окружающими)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Н.С.Гусева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2018).</a:t>
            </a:r>
          </a:p>
          <a:p>
            <a:pPr algn="just"/>
            <a:endParaRPr lang="ru-RU" sz="105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932" y="0"/>
            <a:ext cx="745068" cy="745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95801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Учебный стресс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681715" y="941552"/>
            <a:ext cx="8089751" cy="41242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плохой сон, ощущение постоянной нехватки времени, плохое настроение, депрессия, низкая работоспособность, повышенная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утомляемость;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экзаменационный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стресс (наиболее выражен у студентов младших курсов)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(И. 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В.Городецкая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 2016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учебно-профессиональные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(освоение профессии и первые шаги в ней) и семейные (создание семьи, рождение детей, разводы) ситуации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Ю.А.Маракшина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 2024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строгость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несправедливость преподавателей для студентов младших и страх перед будущим для студентов старших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курсов;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жизнь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вдали от родителей, проблемы совместного проживания с другими студентами, нерегулярное питание, проблемы в личной жизни, неумение правильно организовать свой режим дня, нежелание учиться (разочарование в профессии), неумение правильно распорядиться ограниченными финансами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Н.В.Степина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 2018).</a:t>
            </a:r>
          </a:p>
          <a:p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932" y="0"/>
            <a:ext cx="745068" cy="745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81452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dirty="0"/>
              <a:t>Основные </a:t>
            </a:r>
            <a:r>
              <a:rPr lang="ru-RU" sz="2800" dirty="0" smtClean="0"/>
              <a:t>направления</a:t>
            </a:r>
            <a:br>
              <a:rPr lang="ru-RU" sz="2800" dirty="0" smtClean="0"/>
            </a:br>
            <a:r>
              <a:rPr lang="ru-RU" sz="2800" dirty="0" smtClean="0"/>
              <a:t> </a:t>
            </a:r>
            <a:r>
              <a:rPr lang="ru-RU" sz="2800" dirty="0"/>
              <a:t>профилактики суицидов: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65760" y="958162"/>
            <a:ext cx="8778240" cy="3453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ru-RU" altLang="ru-RU" sz="13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Сохранение и укрепление психологического здоровья</a:t>
            </a:r>
            <a:r>
              <a:rPr lang="ru-RU" altLang="ru-RU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профилактика и коррекция страхов, тревожности, </a:t>
            </a:r>
            <a:r>
              <a:rPr lang="ru-RU" altLang="ru-RU" sz="1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дезадаптации</a:t>
            </a:r>
            <a:r>
              <a:rPr lang="ru-RU" altLang="ru-RU" sz="1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altLang="ru-RU" sz="1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ru-RU" sz="13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выступать посредниками между студентами и СППР вуза, обращаться в СППР с запросом на профилактическую работу; </a:t>
            </a:r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ru-RU" sz="13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диагностировать факторы учебного стресса у студентов и обеспечить реагирование на выявленные проблемы; </a:t>
            </a:r>
          </a:p>
          <a:p>
            <a:pPr marL="109728" indent="0">
              <a:lnSpc>
                <a:spcPct val="120000"/>
              </a:lnSpc>
              <a:buNone/>
            </a:pPr>
            <a:endParaRPr lang="ru-RU" altLang="ru-RU" sz="1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ru-RU" altLang="ru-RU" sz="13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жизнестойкости</a:t>
            </a:r>
            <a:r>
              <a:rPr lang="ru-RU" altLang="ru-RU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навыки работы в условиях стрессовых ситуаций; владение элементами </a:t>
            </a:r>
            <a:r>
              <a:rPr lang="ru-RU" altLang="ru-RU" sz="1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саморегуляции</a:t>
            </a:r>
            <a:r>
              <a:rPr lang="ru-RU" altLang="ru-RU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; самоконтроля; навыки эмоциональной разгрузки и их использование в повседневной жизни, формирование основ </a:t>
            </a:r>
            <a:r>
              <a:rPr lang="ru-RU" altLang="ru-RU" sz="1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медиаграмотности</a:t>
            </a:r>
            <a:r>
              <a:rPr lang="ru-RU" altLang="ru-RU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ru-RU" altLang="ru-RU" sz="1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психологической защиты от влияния Интернет-пространства и социальных сетей</a:t>
            </a:r>
            <a:r>
              <a:rPr lang="ru-RU" altLang="ru-RU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ru-RU" sz="13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обеспечить студентов учебными материалами для самостоятельного освоения необходимых психосоциальных навыков, организовав групповую рефлексию («Как справиться со стрессом», «Как общаться и понимать друг друга», «Как дружить, если ты взрослый»); </a:t>
            </a:r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ru-RU" sz="13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снижать экзаменационные страхи и тревоги, создавать позитивный эмоциональный настрой студентов на экзамен;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932" y="0"/>
            <a:ext cx="745068" cy="745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98889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00068"/>
          </a:xfrm>
        </p:spPr>
        <p:txBody>
          <a:bodyPr/>
          <a:lstStyle/>
          <a:p>
            <a:r>
              <a:rPr lang="ru-RU" sz="2800" dirty="0"/>
              <a:t>Основные </a:t>
            </a:r>
            <a:r>
              <a:rPr lang="ru-RU" sz="2800" dirty="0" smtClean="0"/>
              <a:t>направления</a:t>
            </a:r>
            <a:br>
              <a:rPr lang="ru-RU" sz="2800" dirty="0" smtClean="0"/>
            </a:br>
            <a:r>
              <a:rPr lang="ru-RU" sz="2800" dirty="0" smtClean="0"/>
              <a:t> </a:t>
            </a:r>
            <a:r>
              <a:rPr lang="ru-RU" sz="2800" dirty="0"/>
              <a:t>профилактики суицидов: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98033" y="1274557"/>
            <a:ext cx="8509299" cy="29361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ru-RU" altLang="ru-RU" dirty="0"/>
              <a:t> </a:t>
            </a:r>
            <a:r>
              <a:rPr lang="ru-RU" altLang="ru-RU" sz="1400" b="1" u="sng" dirty="0"/>
              <a:t>Духовно-нравственное развитие: </a:t>
            </a:r>
            <a:r>
              <a:rPr lang="ru-RU" altLang="ru-RU" sz="1400" dirty="0"/>
              <a:t>развитие духовных интересов, знакомство с культурными формами проведения досуга, обучение основам религиозной культуры и светской этики, развитие читательских интересов, умения оценивать свои и чужие поступки и поведение других людей с точки зрения морально-нравственных норм. </a:t>
            </a:r>
          </a:p>
          <a:p>
            <a:pPr marL="109728" indent="0" algn="just">
              <a:lnSpc>
                <a:spcPct val="120000"/>
              </a:lnSpc>
              <a:buNone/>
            </a:pPr>
            <a:endParaRPr lang="ru-RU" altLang="ru-RU" sz="1400" dirty="0"/>
          </a:p>
          <a:p>
            <a:pPr algn="just">
              <a:lnSpc>
                <a:spcPct val="120000"/>
              </a:lnSpc>
            </a:pPr>
            <a:r>
              <a:rPr lang="ru-RU" altLang="ru-RU" sz="1400" dirty="0"/>
              <a:t>  </a:t>
            </a:r>
            <a:r>
              <a:rPr lang="ru-RU" altLang="ru-RU" sz="1400" b="1" u="sng" dirty="0"/>
              <a:t>Включение подростков в социально значимую деятельность, позитивное общение</a:t>
            </a:r>
            <a:r>
              <a:rPr lang="ru-RU" altLang="ru-RU" sz="1400" dirty="0"/>
              <a:t>: развитие социального интеллекта через внеурочную деятельность, развитие коммуникативных навыков, умения бесконфликтно решать спорные вопросы; формирование профессиональных интересов и самоопределения через профессиональные пробы.</a:t>
            </a:r>
          </a:p>
          <a:p>
            <a:pPr algn="just">
              <a:lnSpc>
                <a:spcPct val="120000"/>
              </a:lnSpc>
            </a:pPr>
            <a:endParaRPr lang="ru-RU" sz="1400" i="1" dirty="0"/>
          </a:p>
          <a:p>
            <a:pPr algn="just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ru-RU" sz="1400" i="1" dirty="0"/>
              <a:t>вовлекать студентов принимать участие в организованных университетом мероприятиях;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932" y="0"/>
            <a:ext cx="745068" cy="745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764758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На всех этапах обучения: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619026" y="1861073"/>
            <a:ext cx="666157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ru-RU" alt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</a:t>
            </a:r>
            <a:r>
              <a:rPr lang="ru-RU" altLang="ru-RU" sz="20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психологически безопасной образовательной среды, которая включает</a:t>
            </a:r>
            <a:r>
              <a:rPr lang="ru-RU" alt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: </a:t>
            </a:r>
            <a:endParaRPr lang="ru-RU" alt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  <a:buNone/>
            </a:pPr>
            <a:r>
              <a:rPr lang="ru-RU" alt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защищенность от психологического насилия; </a:t>
            </a:r>
          </a:p>
          <a:p>
            <a:pPr>
              <a:lnSpc>
                <a:spcPct val="80000"/>
              </a:lnSpc>
              <a:buNone/>
            </a:pPr>
            <a:r>
              <a:rPr lang="ru-RU" alt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alt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референтную</a:t>
            </a:r>
            <a:r>
              <a:rPr lang="ru-RU" alt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значимость окружения;</a:t>
            </a:r>
          </a:p>
          <a:p>
            <a:pPr>
              <a:lnSpc>
                <a:spcPct val="80000"/>
              </a:lnSpc>
              <a:buNone/>
            </a:pPr>
            <a:r>
              <a:rPr lang="ru-RU" alt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удовлетворенность в личностно-доверительном общении.</a:t>
            </a:r>
          </a:p>
          <a:p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932" y="0"/>
            <a:ext cx="745068" cy="745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39302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Что делать кураторам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95654" y="1242081"/>
            <a:ext cx="8175812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 отталкивайте студента, если он решил разделить с вами проблемы, даже если вы потрясены сложившейся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ситуацией;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доверьтесь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своей интуиции, если вы чувствуете суицидальные наклонности в данном индивиде, не игнорируйте предупреждающие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знаки;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предлагайте того, чего не в состоянии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сделать;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дайте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знать, что хотите помочь студенту, но не видите необходимости в том, чтобы хранить все в секрете, если какая-то информация может повлиять на его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безопасность;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сохраняйте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спокойствие и не осуждайте его, не зависимо от того, что он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говорит;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говорите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искренне, постарайтесь определить, насколько серьезна угроза: вопросы о суицидальных мыслях не приводят к попыткам покончить счеты с жизнью, на самом деле они помогут почувствовать облегчение от осознания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проблемы;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постарайтесь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узнать у него план действий, так как конкретный план – это знак реальной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опасности;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убедите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его, что есть конкретный человек, к которому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можно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обратиться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помощью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932" y="0"/>
            <a:ext cx="745068" cy="745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069967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Какие вопросы задать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027815" y="1082098"/>
            <a:ext cx="5663901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 чувствую,  тебя  что-то волнует  </a:t>
            </a:r>
            <a:endPara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последнее время  заметил некоторые изменения  в тебе, с чем это может быть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связано?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Что-то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случилось, что ты так  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изменился?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 я могу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лучше всего помочь тебе прямо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сейчас?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Задумывался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 ты о том, чтобы тебе оказали помощь?</a:t>
            </a:r>
          </a:p>
          <a:p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Помните: если Вам пытаются что-то продемонстрировать, каким бы то ни было способом, значит глубоко в душе верят Вам и верят, что Вы способны услышать.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932" y="0"/>
            <a:ext cx="745068" cy="745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728394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Телефоны экстренной помощи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917089" y="882877"/>
            <a:ext cx="730982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9728" indent="0" algn="ctr">
              <a:buNone/>
            </a:pPr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Экстренная психологическая помощь</a:t>
            </a:r>
          </a:p>
          <a:p>
            <a:pPr marL="109728" indent="0" algn="ctr">
              <a:buNone/>
            </a:pP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133</a:t>
            </a:r>
          </a:p>
          <a:p>
            <a:pPr marL="109728" indent="0" algn="ctr">
              <a:buNone/>
            </a:pP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(круглосуточно, бесплатно с мобильного)</a:t>
            </a:r>
          </a:p>
          <a:p>
            <a:pPr marL="109728" indent="0" algn="ctr">
              <a:buNone/>
            </a:pPr>
            <a:endParaRPr lang="ru-RU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728" indent="0" algn="ctr">
              <a:buNone/>
            </a:pPr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Республиканский центр психологической помощи (помощь в трудной </a:t>
            </a:r>
          </a:p>
          <a:p>
            <a:pPr marL="109728" indent="0" algn="ctr">
              <a:buNone/>
            </a:pPr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ситуации подросткам и взрослым) – по будням</a:t>
            </a:r>
          </a:p>
          <a:p>
            <a:pPr marL="109728" indent="0" algn="ctr">
              <a:buNone/>
            </a:pP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Ул.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Чюрлёниса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3</a:t>
            </a:r>
          </a:p>
          <a:p>
            <a:pPr marL="109728" indent="0" algn="ctr">
              <a:buNone/>
            </a:pP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+375 17 300 1006</a:t>
            </a:r>
          </a:p>
          <a:p>
            <a:pPr marL="109728" indent="0" algn="ctr">
              <a:buNone/>
            </a:pP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+375 17 300 2321</a:t>
            </a:r>
          </a:p>
          <a:p>
            <a:pPr marL="109728" indent="0" algn="ctr">
              <a:buNone/>
            </a:pPr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talk2ok.by</a:t>
            </a:r>
          </a:p>
          <a:p>
            <a:pPr marL="109728" indent="0" algn="ctr">
              <a:buNone/>
            </a:pPr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marL="109728" indent="0" algn="ctr">
              <a:buNone/>
            </a:pPr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Телефон доверия для детей и подростков (экстренная психологическая помощь)</a:t>
            </a:r>
          </a:p>
          <a:p>
            <a:pPr marL="109728" indent="0" algn="ctr">
              <a:buNone/>
            </a:pP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(8 017) 263-03-03</a:t>
            </a:r>
          </a:p>
          <a:p>
            <a:pPr marL="109728" indent="0" algn="ctr">
              <a:buNone/>
            </a:pPr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marL="109728" indent="0" algn="ctr">
              <a:buNone/>
            </a:pPr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Экстренная психологическая помощь - городской телефон доверия </a:t>
            </a:r>
          </a:p>
          <a:p>
            <a:pPr marL="109728" indent="0" algn="ctr">
              <a:buNone/>
            </a:pP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(8 017) </a:t>
            </a:r>
          </a:p>
          <a:p>
            <a:pPr marL="109728" indent="0" algn="ctr">
              <a:buNone/>
            </a:pP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Круглосуточно</a:t>
            </a:r>
          </a:p>
          <a:p>
            <a:pPr marL="109728" indent="0" algn="ctr">
              <a:buNone/>
            </a:pP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marL="109728" indent="0" algn="ctr">
              <a:buNone/>
            </a:pPr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Экстренная психологическая помощь</a:t>
            </a:r>
          </a:p>
          <a:p>
            <a:pPr marL="109728" indent="0" algn="ctr">
              <a:buNone/>
            </a:pP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133</a:t>
            </a:r>
          </a:p>
          <a:p>
            <a:pPr marL="109728" indent="0" algn="ctr">
              <a:buNone/>
            </a:pP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(круглосуточно, бесплатно с мобильного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109728" indent="0" algn="ctr">
              <a:buNone/>
            </a:pP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728" indent="0" algn="ctr">
              <a:buNone/>
            </a:pP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728" indent="0">
              <a:buNone/>
            </a:pPr>
            <a:endParaRPr lang="ru-RU" sz="12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932" y="0"/>
            <a:ext cx="745068" cy="745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774320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400" spc="38" dirty="0">
                <a:ln w="11430"/>
                <a:solidFill>
                  <a:schemeClr val="bg1"/>
                </a:solidFill>
              </a:rPr>
              <a:t>СЕКТОР </a:t>
            </a:r>
            <a:r>
              <a:rPr lang="ru-RU" sz="2400" spc="38" dirty="0" smtClean="0">
                <a:ln w="11430"/>
                <a:solidFill>
                  <a:schemeClr val="bg1"/>
                </a:solidFill>
              </a:rPr>
              <a:t>СОЦИАЛЬНО-ПЕДАГОГИЧЕСКОЙ</a:t>
            </a:r>
            <a:br>
              <a:rPr lang="ru-RU" sz="2400" spc="38" dirty="0" smtClean="0">
                <a:ln w="11430"/>
                <a:solidFill>
                  <a:schemeClr val="bg1"/>
                </a:solidFill>
              </a:rPr>
            </a:br>
            <a:r>
              <a:rPr lang="ru-RU" sz="2400" spc="38" dirty="0" smtClean="0">
                <a:ln w="11430"/>
                <a:solidFill>
                  <a:schemeClr val="bg1"/>
                </a:solidFill>
              </a:rPr>
              <a:t> </a:t>
            </a:r>
            <a:r>
              <a:rPr lang="ru-RU" sz="2400" spc="38" dirty="0">
                <a:ln w="11430"/>
                <a:solidFill>
                  <a:schemeClr val="bg1"/>
                </a:solidFill>
              </a:rPr>
              <a:t>И ПСИХОЛОГИЧЕСКОЙ РАБОТЫ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008207" y="3557178"/>
            <a:ext cx="4572000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400" b="1" dirty="0">
                <a:solidFill>
                  <a:schemeClr val="tx2">
                    <a:lumMod val="75000"/>
                  </a:schemeClr>
                </a:solidFill>
                <a:latin typeface="Cambria" pitchFamily="18" charset="0"/>
                <a:ea typeface="Times New Roman" pitchFamily="18" charset="0"/>
                <a:cs typeface="Times New Roman" pitchFamily="18" charset="0"/>
              </a:rPr>
              <a:t>пр. Дзержинского, 83, к.6,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400" b="1" dirty="0">
                <a:solidFill>
                  <a:schemeClr val="tx2">
                    <a:lumMod val="75000"/>
                  </a:schemeClr>
                </a:solidFill>
                <a:latin typeface="Cambria" pitchFamily="18" charset="0"/>
                <a:ea typeface="Times New Roman" pitchFamily="18" charset="0"/>
                <a:cs typeface="Times New Roman" pitchFamily="18" charset="0"/>
              </a:rPr>
              <a:t>кабинет 109, 110, 113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400" b="1" dirty="0">
                <a:solidFill>
                  <a:schemeClr val="tx2">
                    <a:lumMod val="75000"/>
                  </a:schemeClr>
                </a:solidFill>
                <a:latin typeface="Cambria" pitchFamily="18" charset="0"/>
                <a:ea typeface="Times New Roman" pitchFamily="18" charset="0"/>
                <a:cs typeface="Times New Roman" pitchFamily="18" charset="0"/>
              </a:rPr>
              <a:t>(общежитие №5)</a:t>
            </a:r>
            <a:endParaRPr lang="ru-RU" sz="1400" b="1" dirty="0">
              <a:solidFill>
                <a:schemeClr val="tx2">
                  <a:lumMod val="75000"/>
                </a:schemeClr>
              </a:solidFill>
              <a:latin typeface="Arial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572000" y="1022421"/>
            <a:ext cx="4155311" cy="6617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tabLst>
                <a:tab pos="1298972" algn="l"/>
                <a:tab pos="1531144" algn="l"/>
              </a:tabLst>
            </a:pPr>
            <a:r>
              <a:rPr lang="ru-RU" sz="1400" b="1" dirty="0">
                <a:solidFill>
                  <a:schemeClr val="tx2">
                    <a:lumMod val="75000"/>
                  </a:schemeClr>
                </a:solidFill>
                <a:latin typeface="Calibri" pitchFamily="34" charset="0"/>
                <a:ea typeface="Times New Roman" pitchFamily="18" charset="0"/>
                <a:cs typeface="Calibri" pitchFamily="34" charset="0"/>
              </a:rPr>
              <a:t>+375 17 369-12-70</a:t>
            </a:r>
          </a:p>
          <a:p>
            <a:pPr algn="ctr">
              <a:tabLst>
                <a:tab pos="1298972" algn="l"/>
                <a:tab pos="1531144" algn="l"/>
              </a:tabLst>
            </a:pPr>
            <a:r>
              <a:rPr lang="ru-RU" sz="1400" b="1" dirty="0">
                <a:solidFill>
                  <a:schemeClr val="tx2">
                    <a:lumMod val="75000"/>
                  </a:schemeClr>
                </a:solidFill>
                <a:latin typeface="Calibri" pitchFamily="34" charset="0"/>
                <a:ea typeface="Times New Roman" pitchFamily="18" charset="0"/>
                <a:cs typeface="Calibri" pitchFamily="34" charset="0"/>
              </a:rPr>
              <a:t>+375 </a:t>
            </a:r>
            <a:r>
              <a:rPr lang="ru-RU" sz="1400" b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  <a:ea typeface="Times New Roman" pitchFamily="18" charset="0"/>
                <a:cs typeface="Calibri" pitchFamily="34" charset="0"/>
              </a:rPr>
              <a:t>33 636 78 39</a:t>
            </a:r>
            <a:endParaRPr lang="en-US" sz="1400" b="1" dirty="0">
              <a:solidFill>
                <a:schemeClr val="tx2">
                  <a:lumMod val="75000"/>
                </a:schemeClr>
              </a:solidFill>
              <a:latin typeface="Calibri" pitchFamily="34" charset="0"/>
              <a:ea typeface="Times New Roman" pitchFamily="18" charset="0"/>
              <a:cs typeface="Calibri" pitchFamily="34" charset="0"/>
            </a:endParaRPr>
          </a:p>
          <a:p>
            <a:pPr algn="ctr">
              <a:tabLst>
                <a:tab pos="1298972" algn="l"/>
                <a:tab pos="1531144" algn="l"/>
              </a:tabLst>
            </a:pPr>
            <a:r>
              <a:rPr lang="ru-RU" sz="800" b="1" i="1" dirty="0" smtClean="0">
                <a:solidFill>
                  <a:schemeClr val="tx2">
                    <a:lumMod val="75000"/>
                  </a:schemeClr>
                </a:solidFill>
                <a:latin typeface="Calibri" pitchFamily="34" charset="0"/>
                <a:ea typeface="Times New Roman" pitchFamily="18" charset="0"/>
                <a:cs typeface="Calibri" pitchFamily="34" charset="0"/>
              </a:rPr>
              <a:t>Педагог-психолог Сёмуха Елизавета Олеговна</a:t>
            </a:r>
            <a:endParaRPr lang="ru-RU" sz="800" b="1" i="1" dirty="0">
              <a:solidFill>
                <a:schemeClr val="tx2">
                  <a:lumMod val="75000"/>
                </a:schemeClr>
              </a:solidFill>
              <a:latin typeface="Calibri" pitchFamily="34" charset="0"/>
              <a:ea typeface="Times New Roman" pitchFamily="18" charset="0"/>
              <a:cs typeface="Calibri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5640382" y="2334709"/>
            <a:ext cx="2805255" cy="58990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00000"/>
              </a:lnSpc>
              <a:spcAft>
                <a:spcPts val="1000"/>
              </a:spcAft>
            </a:pPr>
            <a:r>
              <a:rPr lang="ru-RU" sz="1200" b="1" dirty="0"/>
              <a:t>«Психологическая поддержка в БГМУ»</a:t>
            </a:r>
          </a:p>
          <a:p>
            <a:pPr algn="just">
              <a:lnSpc>
                <a:spcPct val="100000"/>
              </a:lnSpc>
              <a:spcAft>
                <a:spcPts val="1000"/>
              </a:spcAft>
            </a:pPr>
            <a:r>
              <a:rPr lang="ru-RU" sz="1200" b="1" dirty="0"/>
              <a:t>https://vk.com/bsmu_psychologies</a:t>
            </a:r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5256388"/>
              </p:ext>
            </p:extLst>
          </p:nvPr>
        </p:nvGraphicFramePr>
        <p:xfrm>
          <a:off x="5901408" y="1724677"/>
          <a:ext cx="1658475" cy="46234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658475">
                  <a:extLst>
                    <a:ext uri="{9D8B030D-6E8A-4147-A177-3AD203B41FA5}">
                      <a16:colId xmlns="" xmlns:a16="http://schemas.microsoft.com/office/drawing/2014/main" val="1975271572"/>
                    </a:ext>
                  </a:extLst>
                </a:gridCol>
              </a:tblGrid>
              <a:tr h="462341"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1000"/>
                        </a:spcAft>
                      </a:pPr>
                      <a:r>
                        <a:rPr kumimoji="0" lang="ru-RU" sz="14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3"/>
                        </a:rPr>
                        <a:t>spps@bsmu.by</a:t>
                      </a:r>
                      <a:endParaRPr lang="ru-RU" sz="1400" dirty="0" smtClean="0">
                        <a:effectLst/>
                      </a:endParaRPr>
                    </a:p>
                  </a:txBody>
                  <a:tcPr marL="114300" marR="114300" marT="0" marB="0" anchor="ctr"/>
                </a:tc>
                <a:extLst>
                  <a:ext uri="{0D108BD9-81ED-4DB2-BD59-A6C34878D82A}">
                    <a16:rowId xmlns="" xmlns:a16="http://schemas.microsoft.com/office/drawing/2014/main" val="3092881084"/>
                  </a:ext>
                </a:extLst>
              </a:tr>
            </a:tbl>
          </a:graphicData>
        </a:graphic>
      </p:graphicFrame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5079640"/>
              </p:ext>
            </p:extLst>
          </p:nvPr>
        </p:nvGraphicFramePr>
        <p:xfrm>
          <a:off x="5794541" y="3130549"/>
          <a:ext cx="1872208" cy="52015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872208">
                  <a:extLst>
                    <a:ext uri="{9D8B030D-6E8A-4147-A177-3AD203B41FA5}">
                      <a16:colId xmlns="" xmlns:a16="http://schemas.microsoft.com/office/drawing/2014/main" val="1975271572"/>
                    </a:ext>
                  </a:extLst>
                </a:gridCol>
              </a:tblGrid>
              <a:tr h="52015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en-US" sz="1400" dirty="0" smtClean="0">
                          <a:effectLst/>
                        </a:rPr>
                        <a:t>@psychology_bsmy</a:t>
                      </a:r>
                      <a:endParaRPr lang="ru-RU" sz="1400" dirty="0">
                        <a:effectLst/>
                      </a:endParaRPr>
                    </a:p>
                  </a:txBody>
                  <a:tcPr marL="114300" marR="114300" marT="0" marB="0" anchor="ctr"/>
                </a:tc>
                <a:extLst>
                  <a:ext uri="{0D108BD9-81ED-4DB2-BD59-A6C34878D82A}">
                    <a16:rowId xmlns="" xmlns:a16="http://schemas.microsoft.com/office/drawing/2014/main" val="3092881084"/>
                  </a:ext>
                </a:extLst>
              </a:tr>
            </a:tbl>
          </a:graphicData>
        </a:graphic>
      </p:graphicFrame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699" y="3557178"/>
            <a:ext cx="1010359" cy="803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6" descr="telefono_rojo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3254" y="1031599"/>
            <a:ext cx="601301" cy="481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Рисунок 3" descr="Описание: Картинки по запросу электронный адрес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9754" y="1684141"/>
            <a:ext cx="584801" cy="6317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33" t="12942" r="12942" b="13433"/>
          <a:stretch/>
        </p:blipFill>
        <p:spPr>
          <a:xfrm>
            <a:off x="5000326" y="2334709"/>
            <a:ext cx="589905" cy="589905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141" t="5353" r="24948" b="5916"/>
          <a:stretch/>
        </p:blipFill>
        <p:spPr>
          <a:xfrm>
            <a:off x="5019115" y="3118437"/>
            <a:ext cx="640055" cy="640055"/>
          </a:xfrm>
          <a:prstGeom prst="rect">
            <a:avLst/>
          </a:prstGeom>
        </p:spPr>
      </p:pic>
      <p:pic>
        <p:nvPicPr>
          <p:cNvPr id="22" name="Рисунок 21"/>
          <p:cNvPicPr/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476" t="58133" r="7523" b="1901"/>
          <a:stretch/>
        </p:blipFill>
        <p:spPr bwMode="auto">
          <a:xfrm>
            <a:off x="8343034" y="2315887"/>
            <a:ext cx="768553" cy="728330"/>
          </a:xfrm>
          <a:prstGeom prst="rect">
            <a:avLst/>
          </a:prstGeom>
          <a:noFill/>
        </p:spPr>
      </p:pic>
      <p:pic>
        <p:nvPicPr>
          <p:cNvPr id="23" name="Рисунок 22"/>
          <p:cNvPicPr/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30" t="56501" r="68091"/>
          <a:stretch/>
        </p:blipFill>
        <p:spPr bwMode="auto">
          <a:xfrm>
            <a:off x="5819615" y="3653353"/>
            <a:ext cx="955488" cy="982443"/>
          </a:xfrm>
          <a:prstGeom prst="rect">
            <a:avLst/>
          </a:prstGeom>
          <a:noFill/>
        </p:spPr>
      </p:pic>
      <p:pic>
        <p:nvPicPr>
          <p:cNvPr id="24" name="Picture 2"/>
          <p:cNvPicPr/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681" y="1142657"/>
            <a:ext cx="4220064" cy="2407308"/>
          </a:xfrm>
          <a:prstGeom prst="rect">
            <a:avLst/>
          </a:prstGeom>
          <a:noFill/>
          <a:ln>
            <a:noFill/>
          </a:ln>
          <a:effectLst/>
          <a:extLst/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932" y="0"/>
            <a:ext cx="745068" cy="745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394800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2211066" y="2402959"/>
            <a:ext cx="480490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932" y="0"/>
            <a:ext cx="745068" cy="745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068543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420</TotalTime>
  <Words>998</Words>
  <Application>Microsoft Office PowerPoint</Application>
  <PresentationFormat>Экран (16:9)</PresentationFormat>
  <Paragraphs>113</Paragraphs>
  <Slides>18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Презентация PowerPoint</vt:lpstr>
      <vt:lpstr>Актуальность</vt:lpstr>
      <vt:lpstr>Актуальность</vt:lpstr>
      <vt:lpstr>Студенты</vt:lpstr>
      <vt:lpstr>Студенческий возраст</vt:lpstr>
      <vt:lpstr>Трудности студентов</vt:lpstr>
      <vt:lpstr>Группа риска</vt:lpstr>
      <vt:lpstr>Причины</vt:lpstr>
      <vt:lpstr>Факторы риска</vt:lpstr>
      <vt:lpstr>Учебный стресс</vt:lpstr>
      <vt:lpstr>Основные направления  профилактики суицидов:</vt:lpstr>
      <vt:lpstr>Основные направления  профилактики суицидов:</vt:lpstr>
      <vt:lpstr>На всех этапах обучения:</vt:lpstr>
      <vt:lpstr>Что делать кураторам</vt:lpstr>
      <vt:lpstr>Какие вопросы задать</vt:lpstr>
      <vt:lpstr>Телефоны экстренной помощи</vt:lpstr>
      <vt:lpstr>СЕКТОР СОЦИАЛЬНО-ПЕДАГОГИЧЕСКОЙ  И ПСИХОЛОГИЧЕСКОЙ РАБОТЫ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Балкина Оксана Вячеславовна</dc:creator>
  <cp:lastModifiedBy>Сёмуха Елизавета Олеговна</cp:lastModifiedBy>
  <cp:revision>354</cp:revision>
  <dcterms:created xsi:type="dcterms:W3CDTF">2024-01-04T11:27:00Z</dcterms:created>
  <dcterms:modified xsi:type="dcterms:W3CDTF">2026-01-21T11:45:46Z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9C5EA97AC5384295819216214A159A0C_12</vt:lpwstr>
  </property>
  <property fmtid="{D5CDD505-2E9C-101B-9397-08002B2CF9AE}" pid="3" name="KSOProductBuildVer">
    <vt:lpwstr>1049-12.2.0.17562</vt:lpwstr>
  </property>
</Properties>
</file>