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3" r:id="rId4"/>
    <p:sldId id="267" r:id="rId5"/>
    <p:sldId id="275" r:id="rId6"/>
    <p:sldId id="268" r:id="rId7"/>
    <p:sldId id="276" r:id="rId8"/>
    <p:sldId id="269" r:id="rId9"/>
    <p:sldId id="270" r:id="rId10"/>
    <p:sldId id="271" r:id="rId11"/>
    <p:sldId id="273" r:id="rId12"/>
    <p:sldId id="274" r:id="rId13"/>
    <p:sldId id="272" r:id="rId14"/>
    <p:sldId id="26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  <a:srgbClr val="820000"/>
    <a:srgbClr val="272600"/>
    <a:srgbClr val="DBC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2A83-807C-4161-9C59-92115742510E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AA6B-0475-4D0B-9A50-A194F2036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71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2A83-807C-4161-9C59-92115742510E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AA6B-0475-4D0B-9A50-A194F2036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41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2A83-807C-4161-9C59-92115742510E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AA6B-0475-4D0B-9A50-A194F2036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20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2A83-807C-4161-9C59-92115742510E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AA6B-0475-4D0B-9A50-A194F2036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74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2A83-807C-4161-9C59-92115742510E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AA6B-0475-4D0B-9A50-A194F2036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82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2A83-807C-4161-9C59-92115742510E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AA6B-0475-4D0B-9A50-A194F2036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993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2A83-807C-4161-9C59-92115742510E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AA6B-0475-4D0B-9A50-A194F2036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163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2A83-807C-4161-9C59-92115742510E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AA6B-0475-4D0B-9A50-A194F2036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979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2A83-807C-4161-9C59-92115742510E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AA6B-0475-4D0B-9A50-A194F2036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6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2A83-807C-4161-9C59-92115742510E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AA6B-0475-4D0B-9A50-A194F2036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97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2A83-807C-4161-9C59-92115742510E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AA6B-0475-4D0B-9A50-A194F2036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085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72A83-807C-4161-9C59-92115742510E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FAA6B-0475-4D0B-9A50-A194F2036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18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85054" y="163093"/>
            <a:ext cx="105633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72600"/>
                </a:solidFill>
                <a:latin typeface="Cambria" panose="02040503050406030204" pitchFamily="18" charset="0"/>
              </a:rPr>
              <a:t>Учреждение образования</a:t>
            </a:r>
          </a:p>
          <a:p>
            <a:pPr algn="ctr"/>
            <a:r>
              <a:rPr lang="ru-RU" sz="2400" b="1" dirty="0" smtClean="0">
                <a:solidFill>
                  <a:srgbClr val="272600"/>
                </a:solidFill>
                <a:latin typeface="Cambria" panose="02040503050406030204" pitchFamily="18" charset="0"/>
              </a:rPr>
              <a:t>«Белорусский государственный медицинский университет»</a:t>
            </a:r>
          </a:p>
          <a:p>
            <a:pPr algn="ctr"/>
            <a:r>
              <a:rPr lang="ru-RU" sz="2400" b="1" dirty="0" smtClean="0">
                <a:solidFill>
                  <a:srgbClr val="272600"/>
                </a:solidFill>
                <a:latin typeface="Cambria" panose="02040503050406030204" pitchFamily="18" charset="0"/>
              </a:rPr>
              <a:t>Отдел воспитательной работы с молодежью</a:t>
            </a:r>
            <a:endParaRPr lang="ru-RU" sz="2400" b="1" dirty="0">
              <a:solidFill>
                <a:srgbClr val="2726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97" y="176620"/>
            <a:ext cx="987638" cy="13046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17786"/>
          <a:stretch/>
        </p:blipFill>
        <p:spPr>
          <a:xfrm>
            <a:off x="2072409" y="2912957"/>
            <a:ext cx="8611737" cy="3526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308135" y="1435629"/>
            <a:ext cx="101402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820000"/>
                </a:solidFill>
                <a:latin typeface="Cambria" panose="02040503050406030204" pitchFamily="18" charset="0"/>
              </a:rPr>
              <a:t>«Так начиналась война…»</a:t>
            </a:r>
          </a:p>
          <a:p>
            <a:pPr algn="ctr"/>
            <a:r>
              <a:rPr lang="ru-RU" sz="3200" dirty="0" smtClean="0">
                <a:solidFill>
                  <a:srgbClr val="820000"/>
                </a:solidFill>
                <a:latin typeface="Cambria" panose="02040503050406030204" pitchFamily="18" charset="0"/>
              </a:rPr>
              <a:t>(к 80-летию начала Великой Отечественной войны)</a:t>
            </a:r>
          </a:p>
          <a:p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969" y="270384"/>
            <a:ext cx="11191162" cy="1200329"/>
          </a:xfrm>
          <a:prstGeom prst="rect">
            <a:avLst/>
          </a:prstGeom>
          <a:solidFill>
            <a:srgbClr val="DBCFA1"/>
          </a:solidFill>
          <a:ln>
            <a:solidFill>
              <a:srgbClr val="82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На фронтах Великой Отечественной сражались более 1,3 млн белорусов и уроженцев Беларуси. Войсковыми соединениями во время войны командовали 217 генералов и адмиралов - белорусов. </a:t>
            </a:r>
            <a:endParaRPr lang="ru-RU" sz="2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82687" y="1741098"/>
            <a:ext cx="5213444" cy="4401205"/>
          </a:xfrm>
          <a:prstGeom prst="rect">
            <a:avLst/>
          </a:prstGeom>
          <a:ln>
            <a:solidFill>
              <a:srgbClr val="82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mbria" panose="02040503050406030204" pitchFamily="18" charset="0"/>
              </a:rPr>
              <a:t>Имена многих наших соотечественников стали легендарными. В боях под Москвой отличились </a:t>
            </a:r>
            <a:r>
              <a:rPr lang="ru-RU" sz="2000" dirty="0" err="1" smtClean="0">
                <a:latin typeface="Cambria" panose="02040503050406030204" pitchFamily="18" charset="0"/>
              </a:rPr>
              <a:t>Доватор</a:t>
            </a:r>
            <a:r>
              <a:rPr lang="ru-RU" sz="2000" dirty="0" smtClean="0">
                <a:latin typeface="Cambria" panose="02040503050406030204" pitchFamily="18" charset="0"/>
              </a:rPr>
              <a:t> и </a:t>
            </a:r>
            <a:r>
              <a:rPr lang="ru-RU" sz="2000" dirty="0" err="1" smtClean="0">
                <a:latin typeface="Cambria" panose="02040503050406030204" pitchFamily="18" charset="0"/>
              </a:rPr>
              <a:t>Лизюков</a:t>
            </a:r>
            <a:r>
              <a:rPr lang="ru-RU" sz="2000" dirty="0" smtClean="0">
                <a:latin typeface="Cambria" panose="02040503050406030204" pitchFamily="18" charset="0"/>
              </a:rPr>
              <a:t>, Петр Федорович </a:t>
            </a:r>
            <a:r>
              <a:rPr lang="ru-RU" sz="2000" dirty="0" err="1" smtClean="0">
                <a:latin typeface="Cambria" panose="02040503050406030204" pitchFamily="18" charset="0"/>
              </a:rPr>
              <a:t>Сыченко</a:t>
            </a:r>
            <a:r>
              <a:rPr lang="ru-RU" sz="2000" dirty="0" smtClean="0">
                <a:latin typeface="Cambria" panose="02040503050406030204" pitchFamily="18" charset="0"/>
              </a:rPr>
              <a:t>. В одном из боев на Курской дуге летчик Александр Константинович </a:t>
            </a:r>
            <a:r>
              <a:rPr lang="ru-RU" sz="2000" dirty="0" err="1" smtClean="0">
                <a:latin typeface="Cambria" panose="02040503050406030204" pitchFamily="18" charset="0"/>
              </a:rPr>
              <a:t>Горовец</a:t>
            </a:r>
            <a:r>
              <a:rPr lang="ru-RU" sz="2000" dirty="0" smtClean="0">
                <a:latin typeface="Cambria" panose="02040503050406030204" pitchFamily="18" charset="0"/>
              </a:rPr>
              <a:t> сбил 9 вражеских самолетов. Зинаида Михайловна </a:t>
            </a:r>
            <a:r>
              <a:rPr lang="ru-RU" sz="2000" dirty="0" err="1" smtClean="0">
                <a:latin typeface="Cambria" panose="02040503050406030204" pitchFamily="18" charset="0"/>
              </a:rPr>
              <a:t>Туснолобова</a:t>
            </a:r>
            <a:r>
              <a:rPr lang="ru-RU" sz="2000" dirty="0" smtClean="0">
                <a:latin typeface="Cambria" panose="02040503050406030204" pitchFamily="18" charset="0"/>
              </a:rPr>
              <a:t>-Марченко вынесла с поля боя 128 раненых бойцов. Петр Иванович Куприянов в бою за освобождение Латвии закрыл своим телом амбразуру дзота. Он был младшим из пяти сыновей Анастасии Фоминичны Куприяновой, белорусской партизанки, матери-героини. </a:t>
            </a: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78" y="1842443"/>
            <a:ext cx="5558935" cy="3930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1189950" y="4982402"/>
            <a:ext cx="3750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33300"/>
                </a:solidFill>
              </a:rPr>
              <a:t>Монумент Анастасии Куприяновой и ее погибшим </a:t>
            </a:r>
            <a:r>
              <a:rPr lang="ru-RU" dirty="0" smtClean="0">
                <a:solidFill>
                  <a:srgbClr val="333300"/>
                </a:solidFill>
              </a:rPr>
              <a:t>сыновьям</a:t>
            </a:r>
            <a:endParaRPr lang="ru-RU" dirty="0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6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969" y="270384"/>
            <a:ext cx="7110482" cy="830997"/>
          </a:xfrm>
          <a:prstGeom prst="rect">
            <a:avLst/>
          </a:prstGeom>
          <a:solidFill>
            <a:srgbClr val="DBCFA1"/>
          </a:solidFill>
          <a:ln>
            <a:solidFill>
              <a:srgbClr val="33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1132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 дня длилась немецкая оккупация Беларуси: с 22 июня 1941 года по 28 июля 1944 года. </a:t>
            </a:r>
            <a:endParaRPr lang="ru-RU" sz="2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4969" y="1726745"/>
            <a:ext cx="7110482" cy="1938992"/>
          </a:xfrm>
          <a:prstGeom prst="rect">
            <a:avLst/>
          </a:prstGeom>
          <a:solidFill>
            <a:srgbClr val="DBCFA1"/>
          </a:solidFill>
          <a:ln>
            <a:solidFill>
              <a:srgbClr val="272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260 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концентрационных лагерей смерти и их отделений было создано на территории Беларуси. Самым крупный – </a:t>
            </a:r>
            <a:r>
              <a:rPr lang="ru-RU" sz="2400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Тростенецкий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, в котором за годы войны было уничтожено более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206 000 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человек.</a:t>
            </a:r>
            <a:endParaRPr lang="ru-RU" sz="2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4969" y="4291102"/>
            <a:ext cx="7110482" cy="1569660"/>
          </a:xfrm>
          <a:prstGeom prst="rect">
            <a:avLst/>
          </a:prstGeom>
          <a:solidFill>
            <a:srgbClr val="DBCFA1"/>
          </a:solidFill>
          <a:ln>
            <a:solidFill>
              <a:srgbClr val="33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Свыше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140 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карательных экспедиций было проведено за время оккупации. Немецкими </a:t>
            </a:r>
            <a:r>
              <a:rPr lang="ru-RU" sz="2400" smtClean="0">
                <a:solidFill>
                  <a:srgbClr val="C00000"/>
                </a:solidFill>
                <a:latin typeface="Cambria" panose="02040503050406030204" pitchFamily="18" charset="0"/>
              </a:rPr>
              <a:t>карательными </a:t>
            </a:r>
            <a:r>
              <a:rPr lang="ru-RU" sz="2400" smtClean="0">
                <a:solidFill>
                  <a:srgbClr val="C00000"/>
                </a:solidFill>
                <a:latin typeface="Cambria" panose="02040503050406030204" pitchFamily="18" charset="0"/>
              </a:rPr>
              <a:t>отрядами 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было расстреляно почти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14 000 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человек.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8225" r="20166"/>
          <a:stretch/>
        </p:blipFill>
        <p:spPr>
          <a:xfrm>
            <a:off x="7970293" y="739336"/>
            <a:ext cx="3854460" cy="49790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682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2737" y="506364"/>
            <a:ext cx="7110482" cy="1569660"/>
          </a:xfrm>
          <a:prstGeom prst="rect">
            <a:avLst/>
          </a:prstGeom>
          <a:solidFill>
            <a:srgbClr val="DBCFA1"/>
          </a:solidFill>
          <a:ln>
            <a:solidFill>
              <a:srgbClr val="272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9200 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населенных пунктов были разрушены и сожжены, свыше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5000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 были уничтожены вместе со всем населением или его частью в ходе карательных операций. </a:t>
            </a:r>
            <a:endParaRPr lang="ru-RU" sz="2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2737" y="2779744"/>
            <a:ext cx="7110482" cy="3046988"/>
          </a:xfrm>
          <a:prstGeom prst="rect">
            <a:avLst/>
          </a:prstGeom>
          <a:solidFill>
            <a:srgbClr val="DBCFA1"/>
          </a:solidFill>
          <a:ln>
            <a:solidFill>
              <a:srgbClr val="33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Свыше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300 тысяч 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белорусов и уроженцев Беларуси награждены орденами и медалями за мужество и героизм.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444-м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 — присвоено почетное звание Героя Советского Союза, из них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88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 — участникам подполья и партизанского движения в Беларуси,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70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 человек стали полными кавалерами ордена Славы,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4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 белоруса – дважды Героями Советского Союза.</a:t>
            </a:r>
            <a:endParaRPr lang="ru-RU" sz="2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952" r="28698"/>
          <a:stretch/>
        </p:blipFill>
        <p:spPr>
          <a:xfrm>
            <a:off x="8440002" y="506364"/>
            <a:ext cx="3078707" cy="51366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205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6036" y="270384"/>
            <a:ext cx="10727140" cy="954107"/>
          </a:xfrm>
          <a:prstGeom prst="rect">
            <a:avLst/>
          </a:prstGeom>
          <a:ln>
            <a:solidFill>
              <a:srgbClr val="272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20000"/>
                </a:solidFill>
                <a:latin typeface="Cambria" panose="02040503050406030204" pitchFamily="18" charset="0"/>
              </a:rPr>
              <a:t>В этой войне Беларусь потеряла каждого третьего жителя – </a:t>
            </a:r>
          </a:p>
          <a:p>
            <a:pPr algn="ctr"/>
            <a:r>
              <a:rPr lang="ru-RU" sz="2800" b="1" dirty="0" smtClean="0">
                <a:solidFill>
                  <a:srgbClr val="820000"/>
                </a:solidFill>
                <a:latin typeface="Cambria" panose="02040503050406030204" pitchFamily="18" charset="0"/>
              </a:rPr>
              <a:t>память о них будет жить вечно.</a:t>
            </a:r>
            <a:endParaRPr lang="ru-RU" sz="2800" b="1" dirty="0">
              <a:solidFill>
                <a:srgbClr val="82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8412" y="2151726"/>
            <a:ext cx="4776716" cy="2554545"/>
          </a:xfrm>
          <a:prstGeom prst="rect">
            <a:avLst/>
          </a:prstGeom>
          <a:ln>
            <a:solidFill>
              <a:srgbClr val="82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mbria" panose="02040503050406030204" pitchFamily="18" charset="0"/>
              </a:rPr>
              <a:t>Все больше и больше лет отдаляет нас от событий Великой Отечественной войны, но подвиги погибших в боях, печаль о миллионах невинных жертв и трагедия оккупации остаются в сознании людей старшего поколения, хранятся в памяти их детей, внуков и правнуков. </a:t>
            </a: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2898" r="22871"/>
          <a:stretch/>
        </p:blipFill>
        <p:spPr>
          <a:xfrm>
            <a:off x="1091821" y="1494876"/>
            <a:ext cx="3889612" cy="46577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4533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54120" y="766731"/>
            <a:ext cx="3728113" cy="5324535"/>
          </a:xfrm>
          <a:prstGeom prst="rect">
            <a:avLst/>
          </a:prstGeom>
          <a:ln>
            <a:solidFill>
              <a:srgbClr val="3333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820000"/>
                </a:solidFill>
              </a:rPr>
              <a:t>Тот самый длинный день в году</a:t>
            </a:r>
          </a:p>
          <a:p>
            <a:r>
              <a:rPr lang="ru-RU" sz="2000" dirty="0">
                <a:solidFill>
                  <a:srgbClr val="820000"/>
                </a:solidFill>
              </a:rPr>
              <a:t>С его безоблачной погодой</a:t>
            </a:r>
          </a:p>
          <a:p>
            <a:r>
              <a:rPr lang="ru-RU" sz="2000" dirty="0">
                <a:solidFill>
                  <a:srgbClr val="820000"/>
                </a:solidFill>
              </a:rPr>
              <a:t>Нам выдал общую беду</a:t>
            </a:r>
          </a:p>
          <a:p>
            <a:r>
              <a:rPr lang="ru-RU" sz="2000" dirty="0">
                <a:solidFill>
                  <a:srgbClr val="820000"/>
                </a:solidFill>
              </a:rPr>
              <a:t>На всех, на все четыре года.</a:t>
            </a:r>
          </a:p>
          <a:p>
            <a:endParaRPr lang="ru-RU" sz="2000" dirty="0">
              <a:solidFill>
                <a:srgbClr val="820000"/>
              </a:solidFill>
            </a:endParaRPr>
          </a:p>
          <a:p>
            <a:r>
              <a:rPr lang="ru-RU" sz="2000" dirty="0">
                <a:solidFill>
                  <a:srgbClr val="820000"/>
                </a:solidFill>
              </a:rPr>
              <a:t>Она такой вдавила след</a:t>
            </a:r>
          </a:p>
          <a:p>
            <a:r>
              <a:rPr lang="ru-RU" sz="2000" dirty="0">
                <a:solidFill>
                  <a:srgbClr val="820000"/>
                </a:solidFill>
              </a:rPr>
              <a:t>И стольких наземь положила,</a:t>
            </a:r>
          </a:p>
          <a:p>
            <a:r>
              <a:rPr lang="ru-RU" sz="2000" dirty="0">
                <a:solidFill>
                  <a:srgbClr val="820000"/>
                </a:solidFill>
              </a:rPr>
              <a:t>Что двадцать лет и тридцать лет</a:t>
            </a:r>
          </a:p>
          <a:p>
            <a:r>
              <a:rPr lang="ru-RU" sz="2000" dirty="0">
                <a:solidFill>
                  <a:srgbClr val="820000"/>
                </a:solidFill>
              </a:rPr>
              <a:t>Живым не верится, что живы.</a:t>
            </a:r>
          </a:p>
          <a:p>
            <a:endParaRPr lang="ru-RU" sz="2000" dirty="0">
              <a:solidFill>
                <a:srgbClr val="820000"/>
              </a:solidFill>
            </a:endParaRPr>
          </a:p>
          <a:p>
            <a:r>
              <a:rPr lang="ru-RU" sz="2000" dirty="0">
                <a:solidFill>
                  <a:srgbClr val="820000"/>
                </a:solidFill>
              </a:rPr>
              <a:t>А к мёртвым, выправив билет,</a:t>
            </a:r>
          </a:p>
          <a:p>
            <a:r>
              <a:rPr lang="ru-RU" sz="2000" dirty="0">
                <a:solidFill>
                  <a:srgbClr val="820000"/>
                </a:solidFill>
              </a:rPr>
              <a:t>Всё едет кто-нибудь из близких,</a:t>
            </a:r>
          </a:p>
          <a:p>
            <a:r>
              <a:rPr lang="ru-RU" sz="2000" dirty="0">
                <a:solidFill>
                  <a:srgbClr val="820000"/>
                </a:solidFill>
              </a:rPr>
              <a:t>И время добавляет в списки</a:t>
            </a:r>
          </a:p>
          <a:p>
            <a:r>
              <a:rPr lang="ru-RU" sz="2000" dirty="0">
                <a:solidFill>
                  <a:srgbClr val="820000"/>
                </a:solidFill>
              </a:rPr>
              <a:t>Еще кого-то, кого нет...</a:t>
            </a:r>
          </a:p>
          <a:p>
            <a:r>
              <a:rPr lang="ru-RU" sz="2000" dirty="0">
                <a:solidFill>
                  <a:srgbClr val="820000"/>
                </a:solidFill>
              </a:rPr>
              <a:t>И ставит, ставит обелиски</a:t>
            </a:r>
            <a:r>
              <a:rPr lang="ru-RU" sz="2000" dirty="0" smtClean="0">
                <a:solidFill>
                  <a:srgbClr val="820000"/>
                </a:solidFill>
              </a:rPr>
              <a:t>.</a:t>
            </a:r>
          </a:p>
          <a:p>
            <a:endParaRPr lang="ru-RU" sz="2000" dirty="0">
              <a:solidFill>
                <a:srgbClr val="820000"/>
              </a:solidFill>
            </a:endParaRPr>
          </a:p>
          <a:p>
            <a:r>
              <a:rPr lang="ru-RU" sz="2000" dirty="0">
                <a:solidFill>
                  <a:srgbClr val="820000"/>
                </a:solidFill>
              </a:rPr>
              <a:t>К. Симонов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3241"/>
          <a:stretch/>
        </p:blipFill>
        <p:spPr>
          <a:xfrm>
            <a:off x="558562" y="1490061"/>
            <a:ext cx="6626204" cy="38325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718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1327449"/>
            <a:ext cx="11546006" cy="1938992"/>
          </a:xfrm>
          <a:prstGeom prst="rect">
            <a:avLst/>
          </a:prstGeom>
          <a:ln>
            <a:solidFill>
              <a:srgbClr val="82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mbria" panose="02040503050406030204" pitchFamily="18" charset="0"/>
              </a:rPr>
              <a:t>На рассвете 22 июня 1941 года фашистская Германия, нарушив договор о ненападении, начала войну против Советского Союза. Сразу после вероломного нападения гитлеровская Германия развернула широкое наступление войск на протяжении всей западной границы СССР - от Баренцева до Черного моря. Началась реализация плана «Барбаросса», согласно которому немецкое военное руководство рассчитывало провести «молниеносную войну» и одним ударом разгромить СССР.</a:t>
            </a: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2012" y="222385"/>
            <a:ext cx="11546006" cy="882678"/>
          </a:xfrm>
          <a:prstGeom prst="rect">
            <a:avLst/>
          </a:prstGeom>
          <a:solidFill>
            <a:srgbClr val="DBCFA1"/>
          </a:solidFill>
          <a:ln>
            <a:solidFill>
              <a:srgbClr val="272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 лет отделяют нас от начала Великой Отечественной войны, которая стала суровым испытанием для всего многонационального советского народа.</a:t>
            </a:r>
            <a:endParaRPr lang="ru-RU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44" y="3561008"/>
            <a:ext cx="3766782" cy="2567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0851"/>
          <a:stretch/>
        </p:blipFill>
        <p:spPr>
          <a:xfrm>
            <a:off x="4315070" y="3550150"/>
            <a:ext cx="3655808" cy="2562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590" y="3550150"/>
            <a:ext cx="3769698" cy="2577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673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2954" y="270384"/>
            <a:ext cx="11627893" cy="1200329"/>
          </a:xfrm>
          <a:prstGeom prst="rect">
            <a:avLst/>
          </a:prstGeom>
          <a:solidFill>
            <a:srgbClr val="DBCFA1"/>
          </a:solidFill>
          <a:ln>
            <a:solidFill>
              <a:srgbClr val="33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На территорию Беларуси наступала самая мощная группировка немецких войск - группа армий «Центр» в составе 4-й и 9-й полевых армий, 2-й и 3-й танковых групп, всего 50 дивизий. Их поддерживали 1600 боевых самолетов.</a:t>
            </a:r>
            <a:endParaRPr lang="ru-RU" sz="24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3084" y="1747100"/>
            <a:ext cx="4012439" cy="4401205"/>
          </a:xfrm>
          <a:prstGeom prst="rect">
            <a:avLst/>
          </a:prstGeom>
          <a:ln>
            <a:solidFill>
              <a:srgbClr val="82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mbria" panose="02040503050406030204" pitchFamily="18" charset="0"/>
              </a:rPr>
              <a:t>С первого дня войны Беларусь стала ареной самых крупных битв. Первыми удар врага приняли пограничники и передовые подразделения войск прикрытия. Вражеская авиация бомбила железнодорожные узлы, аэродромы, а также Брест, Гродно, Волковыск, Барановичи и другие белорусские города. Сильный внезапный удар вражеской авиации нанес большой урон нашим войскам и нарушил связь между штабами. </a:t>
            </a: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893" y="1741098"/>
            <a:ext cx="3220954" cy="4404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07" y="1741098"/>
            <a:ext cx="3161811" cy="4441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69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969" y="270384"/>
            <a:ext cx="11191162" cy="830997"/>
          </a:xfrm>
          <a:prstGeom prst="rect">
            <a:avLst/>
          </a:prstGeom>
          <a:solidFill>
            <a:srgbClr val="DBCFA1"/>
          </a:solidFill>
          <a:ln>
            <a:solidFill>
              <a:srgbClr val="272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Главный удар в первые часы войны германские войска нанесли на двух участках фронта: в районах Бреста и Гродно.</a:t>
            </a:r>
            <a:endParaRPr lang="ru-RU" sz="24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19415" y="1392404"/>
            <a:ext cx="4776716" cy="4708981"/>
          </a:xfrm>
          <a:prstGeom prst="rect">
            <a:avLst/>
          </a:prstGeom>
          <a:ln>
            <a:solidFill>
              <a:srgbClr val="82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mbria" panose="02040503050406030204" pitchFamily="18" charset="0"/>
              </a:rPr>
              <a:t>В первые часы войны Брест и крепость были подвергнуты массированному артобстрелу и </a:t>
            </a:r>
            <a:r>
              <a:rPr lang="ru-RU" sz="2000" dirty="0" err="1" smtClean="0">
                <a:latin typeface="Cambria" panose="02040503050406030204" pitchFamily="18" charset="0"/>
              </a:rPr>
              <a:t>авиабомбардировке</a:t>
            </a:r>
            <a:r>
              <a:rPr lang="ru-RU" sz="2000" dirty="0" smtClean="0">
                <a:latin typeface="Cambria" panose="02040503050406030204" pitchFamily="18" charset="0"/>
              </a:rPr>
              <a:t>. Для нападения фашисты выбрали самый длинный день года. Немецко-фашистское командование планировало захватить Брест и крепость с ходу. Наступавшая на крепость 45-я пехотная дивизия противника имела 10-кратное численное превосходство над ее защитниками, почти не имевшими артиллерии и вооруженными в основном легким стрелковым оружием.</a:t>
            </a: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26" y="1392404"/>
            <a:ext cx="5500046" cy="4837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9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969" y="270384"/>
            <a:ext cx="11191162" cy="461665"/>
          </a:xfrm>
          <a:prstGeom prst="rect">
            <a:avLst/>
          </a:prstGeom>
          <a:solidFill>
            <a:srgbClr val="DBCFA1"/>
          </a:solidFill>
          <a:ln>
            <a:solidFill>
              <a:srgbClr val="272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Всего 3500 человек – до конца сдерживали натиск врага.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82185" y="1002434"/>
            <a:ext cx="5936776" cy="5324535"/>
          </a:xfrm>
          <a:prstGeom prst="rect">
            <a:avLst/>
          </a:prstGeom>
          <a:ln>
            <a:solidFill>
              <a:srgbClr val="82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mbria" panose="02040503050406030204" pitchFamily="18" charset="0"/>
              </a:rPr>
              <a:t>Большинство </a:t>
            </a:r>
            <a:r>
              <a:rPr lang="ru-RU" sz="2000" dirty="0">
                <a:latin typeface="Cambria" panose="02040503050406030204" pitchFamily="18" charset="0"/>
              </a:rPr>
              <a:t>защитников крепости погибли. Советские воины оказывали отчаянное сопротивление, проявляли стойкость и мужество. Насмерть, до последнего патрона, стояли на своих рубежах пограничники. За неделю боев бойцы пограничной заставы лейтенанта Л. </a:t>
            </a:r>
            <a:r>
              <a:rPr lang="ru-RU" sz="2000" dirty="0" err="1">
                <a:latin typeface="Cambria" panose="02040503050406030204" pitchFamily="18" charset="0"/>
              </a:rPr>
              <a:t>Кижеватова</a:t>
            </a:r>
            <a:r>
              <a:rPr lang="ru-RU" sz="2000" dirty="0" smtClean="0">
                <a:latin typeface="Cambria" panose="02040503050406030204" pitchFamily="18" charset="0"/>
              </a:rPr>
              <a:t>, </a:t>
            </a:r>
            <a:r>
              <a:rPr lang="ru-RU" sz="2000" dirty="0">
                <a:latin typeface="Cambria" panose="02040503050406030204" pitchFamily="18" charset="0"/>
              </a:rPr>
              <a:t>уничтожили около батальона гитлеровцев. </a:t>
            </a:r>
            <a:r>
              <a:rPr lang="ru-RU" sz="2000" dirty="0" smtClean="0">
                <a:latin typeface="Cambria" panose="02040503050406030204" pitchFamily="18" charset="0"/>
              </a:rPr>
              <a:t>Защитники </a:t>
            </a:r>
            <a:r>
              <a:rPr lang="ru-RU" sz="2000" dirty="0">
                <a:latin typeface="Cambria" panose="02040503050406030204" pitchFamily="18" charset="0"/>
              </a:rPr>
              <a:t>крепости продержались около месяца, хотя по планам фашистов на захват крепости отводилось всего несколько часов. Были сообщения, что последние участки сопротивления были уничтожены лишь в конце августа, перед посещением крепости А. Гитлером и Б. Муссолини. Также известно, что камень, который А. Гитлер взял из развалин моста был обнаружен в его кабинете уже после окончания войны.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8166" r="12046" b="10759"/>
          <a:stretch/>
        </p:blipFill>
        <p:spPr>
          <a:xfrm>
            <a:off x="196947" y="1154793"/>
            <a:ext cx="5486401" cy="46862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007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9809" y="270384"/>
            <a:ext cx="10836322" cy="1200329"/>
          </a:xfrm>
          <a:prstGeom prst="rect">
            <a:avLst/>
          </a:prstGeom>
          <a:solidFill>
            <a:srgbClr val="DBCFA1"/>
          </a:solidFill>
          <a:ln>
            <a:solidFill>
              <a:srgbClr val="82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 9 часам утра 22 июня гитлеровцы захватили Брест и полностью окружили крепость, однако ее защитники оказали упорное сопротивление захватчикам. </a:t>
            </a:r>
            <a:endParaRPr lang="ru-RU" sz="24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19415" y="1741098"/>
            <a:ext cx="4776716" cy="4401205"/>
          </a:xfrm>
          <a:prstGeom prst="rect">
            <a:avLst/>
          </a:prstGeom>
          <a:ln>
            <a:solidFill>
              <a:srgbClr val="82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mbria" panose="02040503050406030204" pitchFamily="18" charset="0"/>
              </a:rPr>
              <a:t>Мощное сопротивление встретили немецкие войска и на юге от Бреста, где 22 июня 1941 года 75-я стрелковая дивизия остановила наступление 53-го немецкого армейского корпуса. Благодаря умелым действиям советской группировки на этом направлении три немецкие дивизии, в том числе танковая, были вынуждены перейти к тактике ведения оборонительных боев. У немецкого командования даже родился миф, что в этом районе действовала большая группировка советских войск.</a:t>
            </a: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1874"/>
          <a:stretch/>
        </p:blipFill>
        <p:spPr>
          <a:xfrm>
            <a:off x="1974234" y="1741098"/>
            <a:ext cx="3498519" cy="4352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85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969" y="270384"/>
            <a:ext cx="11191162" cy="461665"/>
          </a:xfrm>
          <a:prstGeom prst="rect">
            <a:avLst/>
          </a:prstGeom>
          <a:solidFill>
            <a:srgbClr val="DBCFA1"/>
          </a:solidFill>
          <a:ln>
            <a:solidFill>
              <a:srgbClr val="272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Уже в первые часы войны развернулись воздушные бои в небе Беларуси.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4969" y="1074508"/>
            <a:ext cx="3725837" cy="4708981"/>
          </a:xfrm>
          <a:prstGeom prst="rect">
            <a:avLst/>
          </a:prstGeom>
          <a:ln>
            <a:solidFill>
              <a:srgbClr val="82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ambria" panose="02040503050406030204" pitchFamily="18" charset="0"/>
              </a:rPr>
              <a:t>Около Радошковичей совершили героический подвиг командир эскадрильи </a:t>
            </a:r>
            <a:r>
              <a:rPr lang="ru-RU" sz="2000" dirty="0" smtClean="0">
                <a:latin typeface="Cambria" panose="02040503050406030204" pitchFamily="18" charset="0"/>
              </a:rPr>
              <a:t>капитан Н</a:t>
            </a:r>
            <a:r>
              <a:rPr lang="ru-RU" sz="2000" dirty="0">
                <a:latin typeface="Cambria" panose="02040503050406030204" pitchFamily="18" charset="0"/>
              </a:rPr>
              <a:t>. Гастелло и члены его экипажа. С согласия экипажа командир направил пылающий самолет на группу немецких танков и </a:t>
            </a:r>
            <a:r>
              <a:rPr lang="ru-RU" sz="2000" dirty="0" smtClean="0">
                <a:latin typeface="Cambria" panose="02040503050406030204" pitchFamily="18" charset="0"/>
              </a:rPr>
              <a:t>автомашин. При </a:t>
            </a:r>
            <a:r>
              <a:rPr lang="ru-RU" sz="2000" dirty="0">
                <a:latin typeface="Cambria" panose="02040503050406030204" pitchFamily="18" charset="0"/>
              </a:rPr>
              <a:t>обороне Гомеля совершил свой первый воздушный таран летчик Б. </a:t>
            </a:r>
            <a:r>
              <a:rPr lang="ru-RU" sz="2000" dirty="0" err="1">
                <a:latin typeface="Cambria" panose="02040503050406030204" pitchFamily="18" charset="0"/>
              </a:rPr>
              <a:t>Ковзан</a:t>
            </a:r>
            <a:r>
              <a:rPr lang="ru-RU" sz="2000" dirty="0">
                <a:latin typeface="Cambria" panose="02040503050406030204" pitchFamily="18" charset="0"/>
              </a:rPr>
              <a:t> – единственный в мире летчик, совершивший четыре воздушных тарана и оставшийся в живых.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995" y="1002434"/>
            <a:ext cx="3134123" cy="4708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706" y="1002434"/>
            <a:ext cx="3372011" cy="4712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577070" y="5199797"/>
            <a:ext cx="13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Н. Гастелло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75303" y="5227093"/>
            <a:ext cx="112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Б. </a:t>
            </a:r>
            <a:r>
              <a:rPr lang="ru-RU" b="1" dirty="0" err="1" smtClean="0">
                <a:solidFill>
                  <a:schemeClr val="bg1"/>
                </a:solidFill>
              </a:rPr>
              <a:t>Ковзан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1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969" y="270384"/>
            <a:ext cx="11191162" cy="1200329"/>
          </a:xfrm>
          <a:prstGeom prst="rect">
            <a:avLst/>
          </a:prstGeom>
          <a:solidFill>
            <a:srgbClr val="DBCFA1"/>
          </a:solidFill>
          <a:ln>
            <a:solidFill>
              <a:srgbClr val="33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Несмотря на ожесточенные бои, советским войскам не удалось остановить наступление врага. Уже к исходу 22 июня германские войска продвинулись в Прибалтику на 60-80 км, в Беларуси - на 40-60 км, на Украине - на 10-20 км.</a:t>
            </a:r>
            <a:endParaRPr lang="ru-RU" sz="2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19415" y="1938315"/>
            <a:ext cx="4776716" cy="3477875"/>
          </a:xfrm>
          <a:prstGeom prst="rect">
            <a:avLst/>
          </a:prstGeom>
          <a:ln>
            <a:solidFill>
              <a:srgbClr val="82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mbria" panose="02040503050406030204" pitchFamily="18" charset="0"/>
              </a:rPr>
              <a:t>В первые дни войны войска Западного фронта, образованного из Западного особого военного округа, вели тяжелые оборонительные бои в Беларуси, наносили контрудары, участвовали в Смоленском сражении 1941 года и оборонительных операциях под Москвой осенью 1941 года. В ходе этих боев был сорван гитлеровский план разгрома Советского Союза в течение нескольких недель.</a:t>
            </a: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57" y="1741098"/>
            <a:ext cx="5978689" cy="4109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01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969" y="270384"/>
            <a:ext cx="11191162" cy="1200329"/>
          </a:xfrm>
          <a:prstGeom prst="rect">
            <a:avLst/>
          </a:prstGeom>
          <a:solidFill>
            <a:srgbClr val="DBCFA1"/>
          </a:solidFill>
          <a:ln>
            <a:solidFill>
              <a:srgbClr val="272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Бойцы Красной Армии с первых дней оказали сильное сопротивление захватчикам, продемонстрировали в боях мужество и самоотверженность, что привело к полному крушению блицкрига.</a:t>
            </a:r>
            <a:endParaRPr lang="ru-RU" sz="2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969" y="1950439"/>
            <a:ext cx="4776716" cy="4401205"/>
          </a:xfrm>
          <a:prstGeom prst="rect">
            <a:avLst/>
          </a:prstGeom>
          <a:ln>
            <a:solidFill>
              <a:srgbClr val="82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mbria" panose="02040503050406030204" pitchFamily="18" charset="0"/>
              </a:rPr>
              <a:t>Среди тех, кто удостоен звания Героя Советского Союза в суровом 1941 году, были и наши земляки: летчики Алексей </a:t>
            </a:r>
            <a:r>
              <a:rPr lang="ru-RU" sz="2000" dirty="0" err="1" smtClean="0">
                <a:latin typeface="Cambria" panose="02040503050406030204" pitchFamily="18" charset="0"/>
              </a:rPr>
              <a:t>Касьянович</a:t>
            </a:r>
            <a:r>
              <a:rPr lang="ru-RU" sz="2000" dirty="0" smtClean="0">
                <a:latin typeface="Cambria" panose="02040503050406030204" pitchFamily="18" charset="0"/>
              </a:rPr>
              <a:t> Антоненко, Николай </a:t>
            </a:r>
            <a:r>
              <a:rPr lang="ru-RU" sz="2000" dirty="0" err="1" smtClean="0">
                <a:latin typeface="Cambria" panose="02040503050406030204" pitchFamily="18" charset="0"/>
              </a:rPr>
              <a:t>Францевич</a:t>
            </a:r>
            <a:r>
              <a:rPr lang="ru-RU" sz="2000" dirty="0" smtClean="0">
                <a:latin typeface="Cambria" panose="02040503050406030204" pitchFamily="18" charset="0"/>
              </a:rPr>
              <a:t> Гастелло, Иван Акимович Ковшаров, Лука Захарович </a:t>
            </a:r>
            <a:r>
              <a:rPr lang="ru-RU" sz="2000" dirty="0" err="1" smtClean="0">
                <a:latin typeface="Cambria" panose="02040503050406030204" pitchFamily="18" charset="0"/>
              </a:rPr>
              <a:t>Муравицкий</a:t>
            </a:r>
            <a:r>
              <a:rPr lang="ru-RU" sz="2000" dirty="0" smtClean="0">
                <a:latin typeface="Cambria" panose="02040503050406030204" pitchFamily="18" charset="0"/>
              </a:rPr>
              <a:t>, артиллерист Борис Львович </a:t>
            </a:r>
            <a:r>
              <a:rPr lang="ru-RU" sz="2000" dirty="0" err="1" smtClean="0">
                <a:latin typeface="Cambria" panose="02040503050406030204" pitchFamily="18" charset="0"/>
              </a:rPr>
              <a:t>Хигрин</a:t>
            </a:r>
            <a:r>
              <a:rPr lang="ru-RU" sz="2000" dirty="0" smtClean="0">
                <a:latin typeface="Cambria" panose="02040503050406030204" pitchFamily="18" charset="0"/>
              </a:rPr>
              <a:t>, танкист Соломон Аронович Горелик, политработник Кирилл Никифорович Осипов, генерал кавалерии Лев Михайлович </a:t>
            </a:r>
            <a:r>
              <a:rPr lang="ru-RU" sz="2000" dirty="0" err="1" smtClean="0">
                <a:latin typeface="Cambria" panose="02040503050406030204" pitchFamily="18" charset="0"/>
              </a:rPr>
              <a:t>Доватор</a:t>
            </a:r>
            <a:r>
              <a:rPr lang="ru-RU" sz="2000" dirty="0" smtClean="0">
                <a:latin typeface="Cambria" panose="02040503050406030204" pitchFamily="18" charset="0"/>
              </a:rPr>
              <a:t>, командир дивизии полковник Александр Ильич </a:t>
            </a:r>
            <a:r>
              <a:rPr lang="ru-RU" sz="2000" dirty="0" err="1" smtClean="0">
                <a:latin typeface="Cambria" panose="02040503050406030204" pitchFamily="18" charset="0"/>
              </a:rPr>
              <a:t>Лизюков</a:t>
            </a:r>
            <a:r>
              <a:rPr lang="ru-RU" sz="2000" dirty="0" smtClean="0">
                <a:latin typeface="Cambria" panose="02040503050406030204" pitchFamily="18" charset="0"/>
              </a:rPr>
              <a:t>, партизан Тихон Пименович </a:t>
            </a:r>
            <a:r>
              <a:rPr lang="ru-RU" sz="2000" dirty="0" err="1" smtClean="0">
                <a:latin typeface="Cambria" panose="02040503050406030204" pitchFamily="18" charset="0"/>
              </a:rPr>
              <a:t>Бумажков</a:t>
            </a:r>
            <a:r>
              <a:rPr lang="ru-RU" sz="2000" dirty="0" smtClean="0">
                <a:latin typeface="Cambria" panose="02040503050406030204" pitchFamily="18" charset="0"/>
              </a:rPr>
              <a:t>.</a:t>
            </a: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654" y="2088107"/>
            <a:ext cx="5879138" cy="3957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54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1160</Words>
  <Application>Microsoft Office PowerPoint</Application>
  <PresentationFormat>Широкоэкранный</PresentationFormat>
  <Paragraphs>51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УО "БГМУ"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БГМУ</dc:creator>
  <cp:lastModifiedBy>БГМУ</cp:lastModifiedBy>
  <cp:revision>30</cp:revision>
  <dcterms:created xsi:type="dcterms:W3CDTF">2021-06-11T09:10:59Z</dcterms:created>
  <dcterms:modified xsi:type="dcterms:W3CDTF">2021-06-14T15:15:51Z</dcterms:modified>
</cp:coreProperties>
</file>