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5" r:id="rId9"/>
    <p:sldId id="264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6840"/>
    <a:srgbClr val="336600"/>
    <a:srgbClr val="006600"/>
    <a:srgbClr val="9E0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F025C2-E675-4189-A0C3-348B3E2D2B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9F5CC47-A5E6-4FB7-B4FB-7069B256D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C0AC7B-6115-41A7-B46F-9A5EDA77A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A9737C-2AA3-44CE-A862-3F0A69E86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8D3297-8FA3-4715-8291-6831BE707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88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921F32-E770-4E51-9A19-1985D8B09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80734E-D24E-4187-802D-C51AA346D4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8D8E3A-7907-4E33-B142-29F69CC56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E5A55F-36A5-417E-ABFE-326FA5C35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A37E3E-61B4-4BEE-A848-9D6F4394C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123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E0F9F74-ADCC-47E7-87D4-B9D4A8F1D8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7EBE2C9-7920-42C7-ABD8-35C5CAD5CD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586E95-5BFF-4598-8F70-ECB1F5627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818A60-8DC9-43CD-AF4F-8E3F144EF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231AFF-6A8F-4C99-9AE3-C66A65376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08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DAF7BF-8B49-44CE-8FA9-82ED4A9DC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9EDD8F-8A3A-4E2E-866E-B4D52E3D0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4B68F9-EC1B-412B-82C8-2D1568574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FF38A4-D03F-436D-B635-6BD1F757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E64E19-F208-4FD3-9E27-5CAF1A7D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9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10795C-AA14-465D-87AE-41862FF22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253038-22E7-4814-976F-9993B09B1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F60BC9-8591-46BB-B790-75B70655F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4BC90A-CECA-4781-BF61-DAEA4A8DC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7611D4-1BAD-476B-8EF4-110F28A6B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55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6997DD-3CBB-4B26-B8ED-6E5ACE184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2D20AB-3BE7-47B2-A6A9-DEC6800DF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0844A9-AAD6-4FD2-8E02-0AF0CABE5A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CA0F908-731B-4FC1-B490-C25958267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CAD67F-F024-476E-9433-9152842F4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3CB4B0E-A772-47CE-AAFD-8BEB8E05D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964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220CE5-0370-4ACC-B144-9939A7563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85A294-1695-4C20-8108-DEBA39867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B167043-AAC0-4482-9C4D-B8570067CD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C8E82A-26C3-40E5-8EA6-53704FD5FB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E3C0253-2C97-4A61-B791-C36B47ABD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7A9CAA3-8C19-457B-8CF9-CD783377F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A654048-22AF-43B3-9DFA-2D523960B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26E95A6-552C-4A95-BA9F-EF1561994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909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FB8A03-B193-4E64-819D-E87071316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C78CE97-AA9A-4444-BDEE-AC00EBFFB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19D9786-E7E6-4869-A37C-DC5138EEC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D56365-57F8-43F0-A7E8-2A6328823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472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2698272-4865-4604-8386-32FD6D8EA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F088244-A3CD-460B-AA4B-B5C03C7EA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3359389-B290-4226-91CC-B065E7C4C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307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9682F-641A-421F-86B0-D689310C6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12AF08-7C76-465B-84D8-139D9AB58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396C097-F9BD-4718-8928-86A6A94E75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2B1B459-2F0F-4F42-B682-288B307D8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D88E96-F603-420B-8D2B-78442D96B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C5CE3B-9D1C-44C3-856C-D874D5465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233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1614F3-8D02-4C1E-967F-27DC28A6F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7CDBBAA-917B-497C-83DC-F3A73CC047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2D2D6C-4D0E-41AB-90B4-9FFEE12EBB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4913E0-2C09-45DC-AAB2-F2DC08274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098BEE-A85F-4A28-B015-291C11AA9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8C9BA5-84D6-4B14-91EB-8C66CBC6D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725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352485-621A-4CCF-8D6F-69283D1B0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A6CC63-EA92-4451-88AE-B9348412EB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3BAFE8-D539-4F07-B867-879857D861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C8536-0648-4625-8D36-74084887C129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FDDF27-4267-42B0-8668-FA252BD389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080DFE-D779-4469-B348-D554F5709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F4BDF-7AC7-420B-B7A8-151BC5A640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890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E22B13-FD6A-4FBD-BB8D-6515C45FB1A6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33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1581FA-075D-40AD-8922-71146956B039}"/>
              </a:ext>
            </a:extLst>
          </p:cNvPr>
          <p:cNvSpPr/>
          <p:nvPr/>
        </p:nvSpPr>
        <p:spPr>
          <a:xfrm>
            <a:off x="374753" y="341068"/>
            <a:ext cx="11407516" cy="6026047"/>
          </a:xfrm>
          <a:prstGeom prst="rect">
            <a:avLst/>
          </a:prstGeom>
          <a:solidFill>
            <a:schemeClr val="bg1">
              <a:lumMod val="95000"/>
            </a:schemeClr>
          </a:solidFill>
          <a:ln w="793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0B1DA8-77A2-40B3-9555-E029A7606B16}"/>
              </a:ext>
            </a:extLst>
          </p:cNvPr>
          <p:cNvSpPr txBox="1"/>
          <p:nvPr/>
        </p:nvSpPr>
        <p:spPr>
          <a:xfrm flipH="1">
            <a:off x="516835" y="490885"/>
            <a:ext cx="112654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Министерство здравоохранения Республики Беларусь</a:t>
            </a:r>
          </a:p>
          <a:p>
            <a:pPr algn="ctr"/>
            <a:r>
              <a:rPr lang="ru-RU" dirty="0">
                <a:solidFill>
                  <a:schemeClr val="tx2"/>
                </a:solidFill>
              </a:rPr>
              <a:t>Учреждение образования</a:t>
            </a:r>
          </a:p>
          <a:p>
            <a:pPr algn="ctr"/>
            <a:r>
              <a:rPr lang="ru-RU" dirty="0">
                <a:solidFill>
                  <a:schemeClr val="tx2"/>
                </a:solidFill>
              </a:rPr>
              <a:t>«Белорусский государственный медицинский университет»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999BED-3267-4D64-835D-F92E2E359F22}"/>
              </a:ext>
            </a:extLst>
          </p:cNvPr>
          <p:cNvSpPr txBox="1"/>
          <p:nvPr/>
        </p:nvSpPr>
        <p:spPr>
          <a:xfrm>
            <a:off x="1179987" y="1414214"/>
            <a:ext cx="99391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Беларуси -</a:t>
            </a:r>
            <a:b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государственности и гражданских прав</a:t>
            </a:r>
            <a:endParaRPr lang="ru-RU" sz="32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764E152-01D9-44E4-BD6A-4C30545BC8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533"/>
          <a:stretch/>
        </p:blipFill>
        <p:spPr>
          <a:xfrm>
            <a:off x="2240274" y="2663187"/>
            <a:ext cx="7818556" cy="247365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DC6A759-2D7F-4CED-9F6C-5E180D193B3F}"/>
              </a:ext>
            </a:extLst>
          </p:cNvPr>
          <p:cNvSpPr txBox="1"/>
          <p:nvPr/>
        </p:nvSpPr>
        <p:spPr>
          <a:xfrm>
            <a:off x="6507904" y="5558367"/>
            <a:ext cx="4651513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2"/>
                </a:solidFill>
              </a:rPr>
              <a:t>Старший преподаватель кафедры гигиены и охраны здоровья детей с курсом ПКП </a:t>
            </a:r>
            <a:r>
              <a:rPr lang="ru-RU" sz="1600" dirty="0" err="1">
                <a:solidFill>
                  <a:schemeClr val="tx2"/>
                </a:solidFill>
              </a:rPr>
              <a:t>Свирид</a:t>
            </a:r>
            <a:r>
              <a:rPr lang="ru-RU" sz="1600" dirty="0">
                <a:solidFill>
                  <a:schemeClr val="tx2"/>
                </a:solidFill>
              </a:rPr>
              <a:t> М.Л.</a:t>
            </a:r>
          </a:p>
        </p:txBody>
      </p:sp>
    </p:spTree>
    <p:extLst>
      <p:ext uri="{BB962C8B-B14F-4D97-AF65-F5344CB8AC3E}">
        <p14:creationId xmlns:p14="http://schemas.microsoft.com/office/powerpoint/2010/main" val="24968940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E22B13-FD6A-4FBD-BB8D-6515C45FB1A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1581FA-075D-40AD-8922-71146956B039}"/>
              </a:ext>
            </a:extLst>
          </p:cNvPr>
          <p:cNvSpPr/>
          <p:nvPr/>
        </p:nvSpPr>
        <p:spPr>
          <a:xfrm>
            <a:off x="392242" y="415976"/>
            <a:ext cx="11407516" cy="6026047"/>
          </a:xfrm>
          <a:prstGeom prst="rect">
            <a:avLst/>
          </a:prstGeom>
          <a:solidFill>
            <a:schemeClr val="bg1">
              <a:lumMod val="95000"/>
            </a:schemeClr>
          </a:solidFill>
          <a:ln w="79375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400" i="1" dirty="0">
              <a:solidFill>
                <a:schemeClr val="tx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0048B-6430-45D9-B832-5BE38A0AA9D7}"/>
              </a:ext>
            </a:extLst>
          </p:cNvPr>
          <p:cNvSpPr txBox="1"/>
          <p:nvPr/>
        </p:nvSpPr>
        <p:spPr>
          <a:xfrm>
            <a:off x="490235" y="631079"/>
            <a:ext cx="108536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По словам члена-корреспондента Национальной академии наук Беларуси, доктора исторических наук, профессора, председателя Постоянной комиссии по образованию, культуре и науке Игоря </a:t>
            </a:r>
            <a:r>
              <a:rPr lang="ru-RU" i="1" dirty="0" err="1"/>
              <a:t>Марзалюка</a:t>
            </a:r>
            <a:r>
              <a:rPr lang="ru-RU" i="1" dirty="0"/>
              <a:t>, Конституция впервые зафиксировала то, что можно смело назвать белорусским образом жизни, белорусской системой ценностей. «Три фундаментальных опоры: первое — наш суверенный, независимый дом, абсолютная ценность — независимость и суверенитет, второе — опора на традиции, патриотизм и нашу историческую память и третье — фундаментальная ценность, без которой это все превращается в ничто, — наши семейные ценности».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AF8CB5-7DB3-4473-8FFE-CD5CE1AACF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4" r="1384"/>
          <a:stretch/>
        </p:blipFill>
        <p:spPr>
          <a:xfrm>
            <a:off x="2735272" y="2877507"/>
            <a:ext cx="5435255" cy="311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86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E22B13-FD6A-4FBD-BB8D-6515C45FB1A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33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1581FA-075D-40AD-8922-71146956B039}"/>
              </a:ext>
            </a:extLst>
          </p:cNvPr>
          <p:cNvSpPr/>
          <p:nvPr/>
        </p:nvSpPr>
        <p:spPr>
          <a:xfrm>
            <a:off x="450455" y="415976"/>
            <a:ext cx="11407516" cy="6026047"/>
          </a:xfrm>
          <a:prstGeom prst="rect">
            <a:avLst/>
          </a:prstGeom>
          <a:solidFill>
            <a:schemeClr val="bg1">
              <a:lumMod val="95000"/>
            </a:schemeClr>
          </a:solidFill>
          <a:ln w="79375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96955F-E38E-467F-AF62-BC1A5C759612}"/>
              </a:ext>
            </a:extLst>
          </p:cNvPr>
          <p:cNvSpPr txBox="1"/>
          <p:nvPr/>
        </p:nvSpPr>
        <p:spPr>
          <a:xfrm>
            <a:off x="1084418" y="1727586"/>
            <a:ext cx="506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chemeClr val="tx2"/>
                </a:solidFill>
              </a:rPr>
              <a:t>3 февраля 1919 года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E31803-0285-44CE-AAC0-DE7C3682CE27}"/>
              </a:ext>
            </a:extLst>
          </p:cNvPr>
          <p:cNvSpPr txBox="1"/>
          <p:nvPr/>
        </p:nvSpPr>
        <p:spPr>
          <a:xfrm>
            <a:off x="1079055" y="2799009"/>
            <a:ext cx="506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chemeClr val="tx2"/>
                </a:solidFill>
              </a:rPr>
              <a:t>11 апреля 1927  года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A02A7C-46BF-4625-A382-2EFA1ECC6202}"/>
              </a:ext>
            </a:extLst>
          </p:cNvPr>
          <p:cNvSpPr txBox="1"/>
          <p:nvPr/>
        </p:nvSpPr>
        <p:spPr>
          <a:xfrm>
            <a:off x="1079054" y="3793882"/>
            <a:ext cx="506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chemeClr val="tx2"/>
                </a:solidFill>
              </a:rPr>
              <a:t>19 февраля 1937 года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C343D7-4205-45C5-BD2A-A63B2FF7A464}"/>
              </a:ext>
            </a:extLst>
          </p:cNvPr>
          <p:cNvSpPr txBox="1"/>
          <p:nvPr/>
        </p:nvSpPr>
        <p:spPr>
          <a:xfrm>
            <a:off x="1097782" y="4865305"/>
            <a:ext cx="506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chemeClr val="tx2"/>
                </a:solidFill>
              </a:rPr>
              <a:t>13 апреля 1978 года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4678B-1A88-46F9-A21E-2D8A4B6F90F0}"/>
              </a:ext>
            </a:extLst>
          </p:cNvPr>
          <p:cNvSpPr txBox="1"/>
          <p:nvPr/>
        </p:nvSpPr>
        <p:spPr>
          <a:xfrm>
            <a:off x="1374954" y="569729"/>
            <a:ext cx="9571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Конституционное строительство БССР советского периода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84A3773-E263-46CC-9292-A34FB60A9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255" y="1805292"/>
            <a:ext cx="2222165" cy="33138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7B4FCC8-63E2-4B77-AE8D-8ABF4383A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1883" y="1805292"/>
            <a:ext cx="2121513" cy="331380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D55DBE0-73D0-45F7-8ECB-02D306D4C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425" y="1806868"/>
            <a:ext cx="2304453" cy="331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80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E22B13-FD6A-4FBD-BB8D-6515C45FB1A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33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1581FA-075D-40AD-8922-71146956B039}"/>
              </a:ext>
            </a:extLst>
          </p:cNvPr>
          <p:cNvSpPr/>
          <p:nvPr/>
        </p:nvSpPr>
        <p:spPr>
          <a:xfrm>
            <a:off x="450456" y="415976"/>
            <a:ext cx="11407516" cy="6026047"/>
          </a:xfrm>
          <a:prstGeom prst="rect">
            <a:avLst/>
          </a:prstGeom>
          <a:solidFill>
            <a:schemeClr val="bg1">
              <a:lumMod val="95000"/>
            </a:schemeClr>
          </a:solidFill>
          <a:ln w="79375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96955F-E38E-467F-AF62-BC1A5C759612}"/>
              </a:ext>
            </a:extLst>
          </p:cNvPr>
          <p:cNvSpPr txBox="1"/>
          <p:nvPr/>
        </p:nvSpPr>
        <p:spPr>
          <a:xfrm>
            <a:off x="450456" y="989295"/>
            <a:ext cx="114075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2"/>
                </a:solidFill>
              </a:rPr>
              <a:t>15 марта 1994 года  - Конституция Республики Беларусь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E31803-0285-44CE-AAC0-DE7C3682CE27}"/>
              </a:ext>
            </a:extLst>
          </p:cNvPr>
          <p:cNvSpPr txBox="1"/>
          <p:nvPr/>
        </p:nvSpPr>
        <p:spPr>
          <a:xfrm>
            <a:off x="1011372" y="1335096"/>
            <a:ext cx="10148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chemeClr val="tx2"/>
                </a:solidFill>
              </a:rPr>
              <a:t>Референдумы по изменению и дополнению Конституции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A02A7C-46BF-4625-A382-2EFA1ECC6202}"/>
              </a:ext>
            </a:extLst>
          </p:cNvPr>
          <p:cNvSpPr txBox="1"/>
          <p:nvPr/>
        </p:nvSpPr>
        <p:spPr>
          <a:xfrm>
            <a:off x="762222" y="2635454"/>
            <a:ext cx="108466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/>
              <a:t>24 ноября 1996 года: </a:t>
            </a:r>
            <a:r>
              <a:rPr lang="ru-RU" sz="1600" dirty="0"/>
              <a:t>изменения и дополнения в Конституцию; перенос Дня Независимости на 3 июля; введение свободной купли-продажи земель сельхозназначения; отмена смертной казни, участие Президента в следующих выборах и отмена ограничений на количество сроков переизбрания.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C343D7-4205-45C5-BD2A-A63B2FF7A464}"/>
              </a:ext>
            </a:extLst>
          </p:cNvPr>
          <p:cNvSpPr txBox="1"/>
          <p:nvPr/>
        </p:nvSpPr>
        <p:spPr>
          <a:xfrm>
            <a:off x="730873" y="4084946"/>
            <a:ext cx="10646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/>
              <a:t>27 февраля 2022 года: </a:t>
            </a:r>
            <a:r>
              <a:rPr lang="ru-RU" sz="1600" dirty="0"/>
              <a:t>обновлены преамбула и 85 статей, включены 11 новых статей, исключены 2 статьи, добавлена новая глава: «Всебелорусское народное собрание».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4678B-1A88-46F9-A21E-2D8A4B6F90F0}"/>
              </a:ext>
            </a:extLst>
          </p:cNvPr>
          <p:cNvSpPr txBox="1"/>
          <p:nvPr/>
        </p:nvSpPr>
        <p:spPr>
          <a:xfrm>
            <a:off x="1111060" y="527630"/>
            <a:ext cx="9949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Конституционное строительство суверенной Беларуси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9654D9-DF15-42EE-B040-7246D41BFEFE}"/>
              </a:ext>
            </a:extLst>
          </p:cNvPr>
          <p:cNvSpPr txBox="1"/>
          <p:nvPr/>
        </p:nvSpPr>
        <p:spPr>
          <a:xfrm>
            <a:off x="762222" y="1755348"/>
            <a:ext cx="10846682" cy="8925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/>
              <a:t>14 мая 1995 года: </a:t>
            </a:r>
            <a:r>
              <a:rPr lang="ru-RU" sz="1600" dirty="0"/>
              <a:t>изменение государственной символики; придание русскому языку статуса государственного; экономическая интеграция  с Российской Федерацией; право Президента досрочно распускать Верховный Совет в случаях систематического или грубого нарушения Конституции.</a:t>
            </a:r>
            <a:endParaRPr lang="ru-RU" sz="2000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10B0428-7829-4CB8-943A-DFBB8F5213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38"/>
          <a:stretch/>
        </p:blipFill>
        <p:spPr>
          <a:xfrm>
            <a:off x="6973590" y="4618658"/>
            <a:ext cx="4571232" cy="153319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C99380E-D60D-412C-8E04-A4DD17A46FBE}"/>
              </a:ext>
            </a:extLst>
          </p:cNvPr>
          <p:cNvSpPr txBox="1"/>
          <p:nvPr/>
        </p:nvSpPr>
        <p:spPr>
          <a:xfrm>
            <a:off x="762222" y="3438615"/>
            <a:ext cx="10846682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/>
              <a:t>17 октября 2024 года: </a:t>
            </a:r>
            <a:r>
              <a:rPr lang="ru-RU" sz="1600" dirty="0"/>
              <a:t>участие Президента в следующих выборах и отмена ограничений на количество сроков переизбрания.</a:t>
            </a:r>
          </a:p>
        </p:txBody>
      </p:sp>
    </p:spTree>
    <p:extLst>
      <p:ext uri="{BB962C8B-B14F-4D97-AF65-F5344CB8AC3E}">
        <p14:creationId xmlns:p14="http://schemas.microsoft.com/office/powerpoint/2010/main" val="452081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E22B13-FD6A-4FBD-BB8D-6515C45FB1A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1581FA-075D-40AD-8922-71146956B039}"/>
              </a:ext>
            </a:extLst>
          </p:cNvPr>
          <p:cNvSpPr/>
          <p:nvPr/>
        </p:nvSpPr>
        <p:spPr>
          <a:xfrm>
            <a:off x="392242" y="415976"/>
            <a:ext cx="11407516" cy="6026047"/>
          </a:xfrm>
          <a:prstGeom prst="rect">
            <a:avLst/>
          </a:prstGeom>
          <a:solidFill>
            <a:schemeClr val="bg1">
              <a:lumMod val="95000"/>
            </a:schemeClr>
          </a:solidFill>
          <a:ln w="79375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E31803-0285-44CE-AAC0-DE7C3682CE27}"/>
              </a:ext>
            </a:extLst>
          </p:cNvPr>
          <p:cNvSpPr txBox="1"/>
          <p:nvPr/>
        </p:nvSpPr>
        <p:spPr>
          <a:xfrm>
            <a:off x="1490580" y="2610663"/>
            <a:ext cx="10701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chemeClr val="tx2"/>
                </a:solidFill>
              </a:rPr>
              <a:t>Структура Конституции  Республики Беларусь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46BCD5-DE73-4275-B23E-847DFD51215F}"/>
              </a:ext>
            </a:extLst>
          </p:cNvPr>
          <p:cNvSpPr txBox="1"/>
          <p:nvPr/>
        </p:nvSpPr>
        <p:spPr>
          <a:xfrm>
            <a:off x="931033" y="2859600"/>
            <a:ext cx="805636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ПРЕАМБУЛА </a:t>
            </a:r>
          </a:p>
          <a:p>
            <a:r>
              <a:rPr lang="ru-RU" dirty="0"/>
              <a:t>РАЗДЕЛ I. ОСНОВЫ КОНСТИТУЦИОННОГО СТРОЯ</a:t>
            </a:r>
          </a:p>
          <a:p>
            <a:r>
              <a:rPr lang="ru-RU" dirty="0"/>
              <a:t>РАЗДЕЛ II. ЛИЧНОСТЬ, ОБЩЕСТВО, ГОСУДАРСТВО</a:t>
            </a:r>
          </a:p>
          <a:p>
            <a:r>
              <a:rPr lang="ru-RU" dirty="0"/>
              <a:t>РАЗДЕЛ III. ИЗБИРАТЕЛЬНАЯ СИСТЕМА. РЕФЕРЕНДУМ</a:t>
            </a:r>
          </a:p>
          <a:p>
            <a:r>
              <a:rPr lang="ru-RU" dirty="0"/>
              <a:t>РАЗДЕЛ IV. ПРЕЗИДЕНТ, ВСЕБЕЛОРУССКОЕ НАРОДНОЕ СОБРАНИЕ, ПАРЛАМЕНТ, ПРАВИТЕЛЬСТВО, СУД</a:t>
            </a:r>
          </a:p>
          <a:p>
            <a:r>
              <a:rPr lang="ru-RU" dirty="0"/>
              <a:t>РАЗДЕЛ V. МЕСТНОЕ УПРАВЛЕНИЕ И САМОУПРАВЛЕНИЕ</a:t>
            </a:r>
          </a:p>
          <a:p>
            <a:r>
              <a:rPr lang="ru-RU" dirty="0"/>
              <a:t>РАЗДЕЛ VI. ПРОКУРАТУРА. КОМИТЕТ ГОСУДАРСТВЕННОГО КОНТРОЛЯ</a:t>
            </a:r>
          </a:p>
          <a:p>
            <a:r>
              <a:rPr lang="ru-RU" dirty="0"/>
              <a:t>РАЗДЕЛ VII. ФИНАНСОВО-КРЕДИТНАЯ СИСТЕМА РЕСПУБЛИКИ БЕЛАРУСЬ</a:t>
            </a:r>
          </a:p>
          <a:p>
            <a:r>
              <a:rPr lang="ru-RU" dirty="0"/>
              <a:t>РАЗДЕЛ VIII. ПОРЯДОК ИЗМЕНЕНИЯ И ДОПОЛНЕНИЯ КОНСТИТУЦИИ</a:t>
            </a:r>
          </a:p>
          <a:p>
            <a:r>
              <a:rPr lang="ru-RU" dirty="0"/>
              <a:t>РАЗДЕЛ IX. ЗАКЛЮЧИТЕЛЬНЫЕ И ПЕРЕХОДНЫЕ ПОЛОЖЕНИЯ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F34C92-66FF-4886-A0DD-1BA4D5942098}"/>
              </a:ext>
            </a:extLst>
          </p:cNvPr>
          <p:cNvSpPr txBox="1"/>
          <p:nvPr/>
        </p:nvSpPr>
        <p:spPr>
          <a:xfrm>
            <a:off x="702365" y="775486"/>
            <a:ext cx="6265555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</a:rPr>
              <a:t>Основополагающие  принципы Конституции: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2"/>
                </a:solidFill>
              </a:rPr>
              <a:t>верховенство права;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2"/>
                </a:solidFill>
              </a:rPr>
              <a:t>гарантия и соблюдение прав человека и гражданина;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2"/>
                </a:solidFill>
              </a:rPr>
              <a:t>демократический порядок формирования органов власти. </a:t>
            </a:r>
          </a:p>
          <a:p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86E8513-F0C2-429D-9D80-96901ADB3C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342" b="6089"/>
          <a:stretch/>
        </p:blipFill>
        <p:spPr>
          <a:xfrm>
            <a:off x="7521906" y="688410"/>
            <a:ext cx="3551583" cy="172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89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E22B13-FD6A-4FBD-BB8D-6515C45FB1A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1581FA-075D-40AD-8922-71146956B039}"/>
              </a:ext>
            </a:extLst>
          </p:cNvPr>
          <p:cNvSpPr/>
          <p:nvPr/>
        </p:nvSpPr>
        <p:spPr>
          <a:xfrm>
            <a:off x="247863" y="415976"/>
            <a:ext cx="11407516" cy="6026047"/>
          </a:xfrm>
          <a:prstGeom prst="rect">
            <a:avLst/>
          </a:prstGeom>
          <a:solidFill>
            <a:schemeClr val="bg1">
              <a:lumMod val="95000"/>
            </a:schemeClr>
          </a:solidFill>
          <a:ln w="79375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400" i="1" dirty="0">
              <a:solidFill>
                <a:schemeClr val="tx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E31803-0285-44CE-AAC0-DE7C3682CE27}"/>
              </a:ext>
            </a:extLst>
          </p:cNvPr>
          <p:cNvSpPr txBox="1"/>
          <p:nvPr/>
        </p:nvSpPr>
        <p:spPr>
          <a:xfrm>
            <a:off x="536621" y="1393219"/>
            <a:ext cx="555937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За время всенародного обсуждения проекта Конституции (с 27 декабря 2021 г. по 20 января 2022 г.) поступило около 9 тыс. мнений и предложений. К работе над проектом изменений были привлечены не только юристы и ученые, но также представители общественных организаций, политических партий, бизнес-сообщества, студенчества и молодежи. Значительное число предложений было внесено в ходе широкомасштабного диалога с обществом, который проходил в течение года в различных организационных формах: диалоговые площадки, обсуждение в трудовых коллективах, работа Конституционной комиссии и рабочей группы, всенародное обсуждение проекта вносимых изменений.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3D2114-BE60-4BE3-AC0D-E4D678215435}"/>
              </a:ext>
            </a:extLst>
          </p:cNvPr>
          <p:cNvSpPr txBox="1"/>
          <p:nvPr/>
        </p:nvSpPr>
        <p:spPr>
          <a:xfrm>
            <a:off x="628077" y="673765"/>
            <a:ext cx="10380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chemeClr val="tx2"/>
                </a:solidFill>
              </a:rPr>
              <a:t>Изменения и дополнения, внесенные в Конституцию</a:t>
            </a:r>
            <a:endParaRPr lang="ru-RU" sz="2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6590DE-AD09-485A-B5C5-C21482D711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4" t="6792" r="6758" b="13383"/>
          <a:stretch/>
        </p:blipFill>
        <p:spPr>
          <a:xfrm>
            <a:off x="6284836" y="1574597"/>
            <a:ext cx="5062478" cy="327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28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E22B13-FD6A-4FBD-BB8D-6515C45FB1A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1581FA-075D-40AD-8922-71146956B039}"/>
              </a:ext>
            </a:extLst>
          </p:cNvPr>
          <p:cNvSpPr/>
          <p:nvPr/>
        </p:nvSpPr>
        <p:spPr>
          <a:xfrm>
            <a:off x="318357" y="366255"/>
            <a:ext cx="11407516" cy="6026047"/>
          </a:xfrm>
          <a:prstGeom prst="rect">
            <a:avLst/>
          </a:prstGeom>
          <a:solidFill>
            <a:schemeClr val="bg1">
              <a:lumMod val="95000"/>
            </a:schemeClr>
          </a:solidFill>
          <a:ln w="79375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400" i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3D2114-BE60-4BE3-AC0D-E4D678215435}"/>
              </a:ext>
            </a:extLst>
          </p:cNvPr>
          <p:cNvSpPr txBox="1"/>
          <p:nvPr/>
        </p:nvSpPr>
        <p:spPr>
          <a:xfrm>
            <a:off x="1121372" y="465698"/>
            <a:ext cx="9949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chemeClr val="tx2"/>
                </a:solidFill>
              </a:rPr>
              <a:t>Изменения и дополнения, внесенные в Конституцию</a:t>
            </a:r>
            <a:endParaRPr lang="ru-RU" sz="2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0048B-6430-45D9-B832-5BE38A0AA9D7}"/>
              </a:ext>
            </a:extLst>
          </p:cNvPr>
          <p:cNvSpPr txBox="1"/>
          <p:nvPr/>
        </p:nvSpPr>
        <p:spPr>
          <a:xfrm>
            <a:off x="604846" y="978763"/>
            <a:ext cx="5809588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Преамбула дополнена положениями о сохранении национальной самобытности и суверенитета, культурных и духовных традиций.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859ABB-DF4A-4CF6-A86C-AF319D06A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0923" y="3766069"/>
            <a:ext cx="4349533" cy="24258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8E0EF2-EB84-49B5-B690-186637F7F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2620" y="1069313"/>
            <a:ext cx="4349534" cy="24466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069FDFF-F7B2-4BA8-94E7-0AFB6DD84DF3}"/>
              </a:ext>
            </a:extLst>
          </p:cNvPr>
          <p:cNvSpPr txBox="1"/>
          <p:nvPr/>
        </p:nvSpPr>
        <p:spPr>
          <a:xfrm>
            <a:off x="604846" y="4407784"/>
            <a:ext cx="58095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В статье 18 особо подчеркнуто, что Беларусь исключает военную агрессию со своей территории в отношении других государств. Это закрепляет статус нашего государства как придерживающегося миролюбивой внешней политики.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F9AE22-A5D4-4AA8-BC10-C3067F1D4888}"/>
              </a:ext>
            </a:extLst>
          </p:cNvPr>
          <p:cNvSpPr txBox="1"/>
          <p:nvPr/>
        </p:nvSpPr>
        <p:spPr>
          <a:xfrm>
            <a:off x="604846" y="3438929"/>
            <a:ext cx="5809588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Включены положения, направленные на сохранение исторической памяти о Великой Отечественной войне и массовом героизме народа (статьи 15, 54).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5390F3-C305-4BB3-A0C5-2B19CF52821E}"/>
              </a:ext>
            </a:extLst>
          </p:cNvPr>
          <p:cNvSpPr txBox="1"/>
          <p:nvPr/>
        </p:nvSpPr>
        <p:spPr>
          <a:xfrm>
            <a:off x="604846" y="1947618"/>
            <a:ext cx="58095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Идеология белорусского государства закрепляется как основа демократии (статья 4), направленная на обеспечение мира и гражданского согласия, благополучия граждан, незыблемости народовластия, независимости и процветания республики.</a:t>
            </a:r>
          </a:p>
        </p:txBody>
      </p:sp>
    </p:spTree>
    <p:extLst>
      <p:ext uri="{BB962C8B-B14F-4D97-AF65-F5344CB8AC3E}">
        <p14:creationId xmlns:p14="http://schemas.microsoft.com/office/powerpoint/2010/main" val="763898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E22B13-FD6A-4FBD-BB8D-6515C45FB1A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1581FA-075D-40AD-8922-71146956B039}"/>
              </a:ext>
            </a:extLst>
          </p:cNvPr>
          <p:cNvSpPr/>
          <p:nvPr/>
        </p:nvSpPr>
        <p:spPr>
          <a:xfrm>
            <a:off x="223994" y="415976"/>
            <a:ext cx="11407516" cy="6026047"/>
          </a:xfrm>
          <a:prstGeom prst="rect">
            <a:avLst/>
          </a:prstGeom>
          <a:solidFill>
            <a:schemeClr val="bg1">
              <a:lumMod val="95000"/>
            </a:schemeClr>
          </a:solidFill>
          <a:ln w="79375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400" i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3D2114-BE60-4BE3-AC0D-E4D678215435}"/>
              </a:ext>
            </a:extLst>
          </p:cNvPr>
          <p:cNvSpPr txBox="1"/>
          <p:nvPr/>
        </p:nvSpPr>
        <p:spPr>
          <a:xfrm>
            <a:off x="1121372" y="465698"/>
            <a:ext cx="9949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chemeClr val="tx2"/>
                </a:solidFill>
              </a:rPr>
              <a:t>Изменения и дополнения, внесенные в Конституцию</a:t>
            </a:r>
            <a:endParaRPr lang="ru-RU" sz="2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0048B-6430-45D9-B832-5BE38A0AA9D7}"/>
              </a:ext>
            </a:extLst>
          </p:cNvPr>
          <p:cNvSpPr txBox="1"/>
          <p:nvPr/>
        </p:nvSpPr>
        <p:spPr>
          <a:xfrm>
            <a:off x="536621" y="1007037"/>
            <a:ext cx="663544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Особое внимание в Конституции уделено воспитанию традиционных семейных ценностей, поддержке семей с детьми и молодежи, заботе государства о пожилых людях и инвалидах (статьи 31, 32, 47).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4F9580-9039-41FF-B163-EE3F94ABE8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76" t="32212" r="58578" b="15400"/>
          <a:stretch/>
        </p:blipFill>
        <p:spPr>
          <a:xfrm>
            <a:off x="7383482" y="1607201"/>
            <a:ext cx="3947070" cy="31935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BA4AAB-5C8E-490F-B3FE-1E6ACD923F18}"/>
              </a:ext>
            </a:extLst>
          </p:cNvPr>
          <p:cNvSpPr txBox="1"/>
          <p:nvPr/>
        </p:nvSpPr>
        <p:spPr>
          <a:xfrm>
            <a:off x="536621" y="3358829"/>
            <a:ext cx="663544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Не менее важным конституционным посылом является повышение личной ответственности каждого гражданина за себя лично, свое здоровье и за свою семью (статьи 32, 45).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EEF0B1-D896-4C57-B0B9-CA0DC285232B}"/>
              </a:ext>
            </a:extLst>
          </p:cNvPr>
          <p:cNvSpPr txBox="1"/>
          <p:nvPr/>
        </p:nvSpPr>
        <p:spPr>
          <a:xfrm>
            <a:off x="526304" y="2306103"/>
            <a:ext cx="6635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Введена социальная ответственность граждан перед обществом и государством, а также обязанность вносить посильный вклад в его развитие (статья 21). </a:t>
            </a:r>
          </a:p>
          <a:p>
            <a:pPr algn="just"/>
            <a:endParaRPr lang="ru-RU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FDFD2E-D476-4A33-A5E0-A689BDE65DED}"/>
              </a:ext>
            </a:extLst>
          </p:cNvPr>
          <p:cNvSpPr txBox="1"/>
          <p:nvPr/>
        </p:nvSpPr>
        <p:spPr>
          <a:xfrm>
            <a:off x="546938" y="4503065"/>
            <a:ext cx="66354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Государство дополнительно возлагает на себя обязательства по созданию условий для защиты персональных данных и обеспечению безопасности личности и общества при их использовании (статья 28), а также по содействию внедрения инноваций на благо общих интересов (статья 51).</a:t>
            </a:r>
          </a:p>
        </p:txBody>
      </p:sp>
    </p:spTree>
    <p:extLst>
      <p:ext uri="{BB962C8B-B14F-4D97-AF65-F5344CB8AC3E}">
        <p14:creationId xmlns:p14="http://schemas.microsoft.com/office/powerpoint/2010/main" val="910755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E22B13-FD6A-4FBD-BB8D-6515C45FB1A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1581FA-075D-40AD-8922-71146956B039}"/>
              </a:ext>
            </a:extLst>
          </p:cNvPr>
          <p:cNvSpPr/>
          <p:nvPr/>
        </p:nvSpPr>
        <p:spPr>
          <a:xfrm>
            <a:off x="247863" y="415976"/>
            <a:ext cx="11407516" cy="6026047"/>
          </a:xfrm>
          <a:prstGeom prst="rect">
            <a:avLst/>
          </a:prstGeom>
          <a:solidFill>
            <a:schemeClr val="bg1">
              <a:lumMod val="95000"/>
            </a:schemeClr>
          </a:solidFill>
          <a:ln w="79375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400" i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3D2114-BE60-4BE3-AC0D-E4D678215435}"/>
              </a:ext>
            </a:extLst>
          </p:cNvPr>
          <p:cNvSpPr txBox="1"/>
          <p:nvPr/>
        </p:nvSpPr>
        <p:spPr>
          <a:xfrm>
            <a:off x="536621" y="465698"/>
            <a:ext cx="10953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chemeClr val="tx2"/>
                </a:solidFill>
              </a:rPr>
              <a:t>Изменения и дополнения, внесенные в Конституцию</a:t>
            </a:r>
            <a:endParaRPr lang="ru-RU" sz="2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0048B-6430-45D9-B832-5BE38A0AA9D7}"/>
              </a:ext>
            </a:extLst>
          </p:cNvPr>
          <p:cNvSpPr txBox="1"/>
          <p:nvPr/>
        </p:nvSpPr>
        <p:spPr>
          <a:xfrm>
            <a:off x="516173" y="977085"/>
            <a:ext cx="643402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solidFill>
                  <a:schemeClr val="tx2"/>
                </a:solidFill>
              </a:rPr>
              <a:t> Статус, порядок формирования и полномочия Всебелорусского народного собрания</a:t>
            </a:r>
          </a:p>
          <a:p>
            <a:pPr algn="just"/>
            <a:endParaRPr lang="ru-RU" i="1" dirty="0">
              <a:solidFill>
                <a:schemeClr val="tx2"/>
              </a:solidFill>
            </a:endParaRPr>
          </a:p>
          <a:p>
            <a:pPr algn="just"/>
            <a:r>
              <a:rPr lang="ru-RU" i="1" dirty="0"/>
              <a:t>Всебелорусское народное собрание выступает как высший представительный орган народовластия. ВНС наделен существенными полномочиями по утверждению основных стратегических и программных документов (основных направлений внутренней и внешней политики, военной доктрины, концепции национальной безопасности, программ социально-экономического развития Республики Беларусь), по инициированию внесения изменений в Конституцию, принятия законов и проведения республиканского референдума, а также принимает решение о смещении Президента с должности (в случаях, определенных в Конституции). Исключительным конституционным полномочием ВНС является его право отменять решения государственных органов и должностных лиц, противоречащие интересам национальной безопасности, за исключением актов судебных органов.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45E950-AE8D-4CCF-89D9-46AEA1F71A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41" b="9944"/>
          <a:stretch/>
        </p:blipFill>
        <p:spPr>
          <a:xfrm>
            <a:off x="7218505" y="2261382"/>
            <a:ext cx="4027570" cy="278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651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E22B13-FD6A-4FBD-BB8D-6515C45FB1A6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1581FA-075D-40AD-8922-71146956B039}"/>
              </a:ext>
            </a:extLst>
          </p:cNvPr>
          <p:cNvSpPr/>
          <p:nvPr/>
        </p:nvSpPr>
        <p:spPr>
          <a:xfrm>
            <a:off x="392242" y="396817"/>
            <a:ext cx="11407516" cy="6026047"/>
          </a:xfrm>
          <a:prstGeom prst="rect">
            <a:avLst/>
          </a:prstGeom>
          <a:solidFill>
            <a:schemeClr val="bg1">
              <a:lumMod val="95000"/>
            </a:schemeClr>
          </a:solidFill>
          <a:ln w="79375"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400" i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3D2114-BE60-4BE3-AC0D-E4D678215435}"/>
              </a:ext>
            </a:extLst>
          </p:cNvPr>
          <p:cNvSpPr txBox="1"/>
          <p:nvPr/>
        </p:nvSpPr>
        <p:spPr>
          <a:xfrm>
            <a:off x="1121372" y="465698"/>
            <a:ext cx="9949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chemeClr val="tx2"/>
                </a:solidFill>
              </a:rPr>
              <a:t>Изменения и дополнения, внесенные в Конституцию</a:t>
            </a:r>
            <a:endParaRPr lang="ru-RU" sz="24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0048B-6430-45D9-B832-5BE38A0AA9D7}"/>
              </a:ext>
            </a:extLst>
          </p:cNvPr>
          <p:cNvSpPr txBox="1"/>
          <p:nvPr/>
        </p:nvSpPr>
        <p:spPr>
          <a:xfrm>
            <a:off x="691408" y="1032420"/>
            <a:ext cx="59012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solidFill>
                  <a:schemeClr val="tx2"/>
                </a:solidFill>
              </a:rPr>
              <a:t>В отношении должности Президента предусмотрены:</a:t>
            </a:r>
          </a:p>
          <a:p>
            <a:pPr algn="ctr"/>
            <a:endParaRPr lang="ru-RU" i="1" dirty="0">
              <a:solidFill>
                <a:schemeClr val="tx2"/>
              </a:solidFill>
            </a:endParaRPr>
          </a:p>
          <a:p>
            <a:pPr algn="just"/>
            <a:r>
              <a:rPr lang="ru-RU" i="1" dirty="0"/>
              <a:t>- ужесточение требований к кандидатам на данную должность (повышается возраст – не моложе 40 лет, увеличивается период постоянного проживания в стране перед выборами с 10 до 20 лет, устанавливается запрет на иностранное гражданство или иностранный вид на жительство, наличие иного документа иностранного государства, дающего право на льготы и другие преимущества) (статья 80);</a:t>
            </a:r>
          </a:p>
          <a:p>
            <a:pPr algn="just"/>
            <a:r>
              <a:rPr lang="ru-RU" i="1" dirty="0"/>
              <a:t>- ограничение по срокам полномочий для Главы государства (не более двух) (статья 81);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387A76-76A9-40C4-9D0E-3DE0E9A4CA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266" r="13095" b="6584"/>
          <a:stretch/>
        </p:blipFill>
        <p:spPr>
          <a:xfrm>
            <a:off x="6923607" y="1640649"/>
            <a:ext cx="4147021" cy="21998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04C523-F093-4B45-B217-B9A18ACFAEBC}"/>
              </a:ext>
            </a:extLst>
          </p:cNvPr>
          <p:cNvSpPr txBox="1"/>
          <p:nvPr/>
        </p:nvSpPr>
        <p:spPr>
          <a:xfrm>
            <a:off x="691408" y="4553797"/>
            <a:ext cx="102666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- упрощение процедуры так называемого импичмента (новое основание – систематическое либо грубое нарушение Конституции), а также предоставление гражданам права инициировать эту процедуру (не менее 150 тысяч) (статья 88).</a:t>
            </a:r>
          </a:p>
          <a:p>
            <a:pPr algn="just"/>
            <a:r>
              <a:rPr lang="ru-RU" i="1" dirty="0"/>
              <a:t>Впервые закреплены статус и гарантии неприкосновенности Президента, прекратившего исполнение своих полномочий (статья 89).</a:t>
            </a:r>
          </a:p>
        </p:txBody>
      </p:sp>
    </p:spTree>
    <p:extLst>
      <p:ext uri="{BB962C8B-B14F-4D97-AF65-F5344CB8AC3E}">
        <p14:creationId xmlns:p14="http://schemas.microsoft.com/office/powerpoint/2010/main" val="19067357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988</Words>
  <Application>Microsoft Office PowerPoint</Application>
  <PresentationFormat>Широкоэкранный</PresentationFormat>
  <Paragraphs>60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Гулюк Ирина Марьяновна</dc:creator>
  <cp:lastModifiedBy>Гулюк Ирина Марьяновна</cp:lastModifiedBy>
  <cp:revision>49</cp:revision>
  <dcterms:created xsi:type="dcterms:W3CDTF">2025-10-30T12:39:53Z</dcterms:created>
  <dcterms:modified xsi:type="dcterms:W3CDTF">2025-11-11T08:51:35Z</dcterms:modified>
</cp:coreProperties>
</file>