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62" r:id="rId4"/>
    <p:sldId id="266" r:id="rId5"/>
    <p:sldId id="258" r:id="rId6"/>
    <p:sldId id="259" r:id="rId7"/>
    <p:sldId id="260" r:id="rId8"/>
    <p:sldId id="261" r:id="rId9"/>
    <p:sldId id="264" r:id="rId10"/>
    <p:sldId id="265" r:id="rId11"/>
  </p:sldIdLst>
  <p:sldSz cx="18288000" cy="10287000"/>
  <p:notesSz cx="6858000" cy="9144000"/>
  <p:embeddedFontLst>
    <p:embeddedFont>
      <p:font typeface="Baskerville Display PT" panose="020B0604020202020204" charset="-52"/>
      <p:regular r:id="rId13"/>
    </p:embeddedFont>
    <p:embeddedFont>
      <p:font typeface="Baskerville Display PT Bold Italics" panose="020B0604020202020204" charset="-52"/>
      <p:regular r:id="rId14"/>
    </p:embeddedFon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Montserrat" panose="020B0604020202020204" charset="-52"/>
      <p:regular r:id="rId1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88972" autoAdjust="0"/>
  </p:normalViewPr>
  <p:slideViewPr>
    <p:cSldViewPr>
      <p:cViewPr varScale="1">
        <p:scale>
          <a:sx n="42" d="100"/>
          <a:sy n="42" d="100"/>
        </p:scale>
        <p:origin x="1236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5367A7-6A83-4B5D-A6C2-271ED8F9669B}" type="datetimeFigureOut">
              <a:rPr lang="ru-RU" smtClean="0"/>
              <a:t>12.11.2025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6D4BC4-88B5-4DAD-AABE-52C3570F90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79305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6D4BC4-88B5-4DAD-AABE-52C3570F90B0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58254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6D4BC4-88B5-4DAD-AABE-52C3570F90B0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04349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6D4BC4-88B5-4DAD-AABE-52C3570F90B0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92637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6D4BC4-88B5-4DAD-AABE-52C3570F90B0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73635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svg"/><Relationship Id="rId3" Type="http://schemas.openxmlformats.org/officeDocument/2006/relationships/image" Target="../media/image7.png"/><Relationship Id="rId7" Type="http://schemas.openxmlformats.org/officeDocument/2006/relationships/image" Target="../media/image1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4" Type="http://schemas.openxmlformats.org/officeDocument/2006/relationships/image" Target="../media/image8.svg"/><Relationship Id="rId9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1.png"/><Relationship Id="rId4" Type="http://schemas.openxmlformats.org/officeDocument/2006/relationships/image" Target="../media/image8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11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11" Type="http://schemas.openxmlformats.org/officeDocument/2006/relationships/image" Target="../media/image11.svg"/><Relationship Id="rId5" Type="http://schemas.openxmlformats.org/officeDocument/2006/relationships/image" Target="../media/image15.jpeg"/><Relationship Id="rId10" Type="http://schemas.openxmlformats.org/officeDocument/2006/relationships/image" Target="../media/image10.png"/><Relationship Id="rId4" Type="http://schemas.openxmlformats.org/officeDocument/2006/relationships/image" Target="../media/image14.jpeg"/><Relationship Id="rId9" Type="http://schemas.openxmlformats.org/officeDocument/2006/relationships/image" Target="../media/image19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11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11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0.png"/><Relationship Id="rId7" Type="http://schemas.openxmlformats.org/officeDocument/2006/relationships/image" Target="../media/image2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4" Type="http://schemas.openxmlformats.org/officeDocument/2006/relationships/image" Target="../media/image11.svg"/><Relationship Id="rId9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image" Target="../media/image24.jpe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E8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1612140">
            <a:off x="-2204903" y="5816607"/>
            <a:ext cx="5509558" cy="5861232"/>
          </a:xfrm>
          <a:custGeom>
            <a:avLst/>
            <a:gdLst/>
            <a:ahLst/>
            <a:cxnLst/>
            <a:rect l="l" t="t" r="r" b="b"/>
            <a:pathLst>
              <a:path w="5509558" h="5861232">
                <a:moveTo>
                  <a:pt x="0" y="0"/>
                </a:moveTo>
                <a:lnTo>
                  <a:pt x="5509558" y="0"/>
                </a:lnTo>
                <a:lnTo>
                  <a:pt x="5509558" y="5861232"/>
                </a:lnTo>
                <a:lnTo>
                  <a:pt x="0" y="586123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51000"/>
            </a:blip>
            <a:stretch>
              <a:fillRect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-206216" y="9672527"/>
            <a:ext cx="18700433" cy="743950"/>
            <a:chOff x="0" y="0"/>
            <a:chExt cx="4925217" cy="195937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925217" cy="195937"/>
            </a:xfrm>
            <a:custGeom>
              <a:avLst/>
              <a:gdLst/>
              <a:ahLst/>
              <a:cxnLst/>
              <a:rect l="l" t="t" r="r" b="b"/>
              <a:pathLst>
                <a:path w="4925217" h="195937">
                  <a:moveTo>
                    <a:pt x="0" y="0"/>
                  </a:moveTo>
                  <a:lnTo>
                    <a:pt x="4925217" y="0"/>
                  </a:lnTo>
                  <a:lnTo>
                    <a:pt x="4925217" y="195937"/>
                  </a:lnTo>
                  <a:lnTo>
                    <a:pt x="0" y="195937"/>
                  </a:lnTo>
                  <a:close/>
                </a:path>
              </a:pathLst>
            </a:custGeom>
            <a:solidFill>
              <a:srgbClr val="C7CFBA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4925217" cy="23403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07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 rot="-1612140">
            <a:off x="14504521" y="-1901916"/>
            <a:ext cx="5509558" cy="5861232"/>
          </a:xfrm>
          <a:custGeom>
            <a:avLst/>
            <a:gdLst/>
            <a:ahLst/>
            <a:cxnLst/>
            <a:rect l="l" t="t" r="r" b="b"/>
            <a:pathLst>
              <a:path w="5509558" h="5861232">
                <a:moveTo>
                  <a:pt x="0" y="0"/>
                </a:moveTo>
                <a:lnTo>
                  <a:pt x="5509558" y="0"/>
                </a:lnTo>
                <a:lnTo>
                  <a:pt x="5509558" y="5861232"/>
                </a:lnTo>
                <a:lnTo>
                  <a:pt x="0" y="586123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51000"/>
            </a:blip>
            <a:stretch>
              <a:fillRect/>
            </a:stretch>
          </a:blipFill>
          <a:ln cap="sq">
            <a:noFill/>
            <a:prstDash val="solid"/>
            <a:miter/>
          </a:ln>
        </p:spPr>
      </p:sp>
      <p:grpSp>
        <p:nvGrpSpPr>
          <p:cNvPr id="7" name="Group 7"/>
          <p:cNvGrpSpPr/>
          <p:nvPr/>
        </p:nvGrpSpPr>
        <p:grpSpPr>
          <a:xfrm>
            <a:off x="3276164" y="1998423"/>
            <a:ext cx="17602636" cy="6290153"/>
            <a:chOff x="0" y="0"/>
            <a:chExt cx="3777734" cy="1656666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777734" cy="1656666"/>
            </a:xfrm>
            <a:custGeom>
              <a:avLst/>
              <a:gdLst/>
              <a:ahLst/>
              <a:cxnLst/>
              <a:rect l="l" t="t" r="r" b="b"/>
              <a:pathLst>
                <a:path w="3777734" h="1656666">
                  <a:moveTo>
                    <a:pt x="27527" y="0"/>
                  </a:moveTo>
                  <a:lnTo>
                    <a:pt x="3750207" y="0"/>
                  </a:lnTo>
                  <a:cubicBezTo>
                    <a:pt x="3765410" y="0"/>
                    <a:pt x="3777734" y="12324"/>
                    <a:pt x="3777734" y="27527"/>
                  </a:cubicBezTo>
                  <a:lnTo>
                    <a:pt x="3777734" y="1629139"/>
                  </a:lnTo>
                  <a:cubicBezTo>
                    <a:pt x="3777734" y="1644342"/>
                    <a:pt x="3765410" y="1656666"/>
                    <a:pt x="3750207" y="1656666"/>
                  </a:cubicBezTo>
                  <a:lnTo>
                    <a:pt x="27527" y="1656666"/>
                  </a:lnTo>
                  <a:cubicBezTo>
                    <a:pt x="20226" y="1656666"/>
                    <a:pt x="13225" y="1653766"/>
                    <a:pt x="8063" y="1648603"/>
                  </a:cubicBezTo>
                  <a:cubicBezTo>
                    <a:pt x="2900" y="1643441"/>
                    <a:pt x="0" y="1636439"/>
                    <a:pt x="0" y="1629139"/>
                  </a:cubicBezTo>
                  <a:lnTo>
                    <a:pt x="0" y="27527"/>
                  </a:lnTo>
                  <a:cubicBezTo>
                    <a:pt x="0" y="20226"/>
                    <a:pt x="2900" y="13225"/>
                    <a:pt x="8063" y="8063"/>
                  </a:cubicBezTo>
                  <a:cubicBezTo>
                    <a:pt x="13225" y="2900"/>
                    <a:pt x="20226" y="0"/>
                    <a:pt x="27527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FFFFFF"/>
              </a:solidFill>
              <a:prstDash val="solid"/>
              <a:round/>
            </a:ln>
          </p:spPr>
        </p:sp>
        <p:sp>
          <p:nvSpPr>
            <p:cNvPr id="9" name="TextBox 9"/>
            <p:cNvSpPr txBox="1"/>
            <p:nvPr/>
          </p:nvSpPr>
          <p:spPr>
            <a:xfrm>
              <a:off x="0" y="-38100"/>
              <a:ext cx="3777734" cy="169476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079"/>
                </a:lnSpc>
              </a:pPr>
              <a:endParaRPr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-685800" y="614472"/>
            <a:ext cx="16916400" cy="5022216"/>
            <a:chOff x="0" y="0"/>
            <a:chExt cx="3777734" cy="1656666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3777734" cy="1656666"/>
            </a:xfrm>
            <a:custGeom>
              <a:avLst/>
              <a:gdLst/>
              <a:ahLst/>
              <a:cxnLst/>
              <a:rect l="l" t="t" r="r" b="b"/>
              <a:pathLst>
                <a:path w="3777734" h="1656666">
                  <a:moveTo>
                    <a:pt x="27527" y="0"/>
                  </a:moveTo>
                  <a:lnTo>
                    <a:pt x="3750207" y="0"/>
                  </a:lnTo>
                  <a:cubicBezTo>
                    <a:pt x="3765410" y="0"/>
                    <a:pt x="3777734" y="12324"/>
                    <a:pt x="3777734" y="27527"/>
                  </a:cubicBezTo>
                  <a:lnTo>
                    <a:pt x="3777734" y="1629139"/>
                  </a:lnTo>
                  <a:cubicBezTo>
                    <a:pt x="3777734" y="1644342"/>
                    <a:pt x="3765410" y="1656666"/>
                    <a:pt x="3750207" y="1656666"/>
                  </a:cubicBezTo>
                  <a:lnTo>
                    <a:pt x="27527" y="1656666"/>
                  </a:lnTo>
                  <a:cubicBezTo>
                    <a:pt x="20226" y="1656666"/>
                    <a:pt x="13225" y="1653766"/>
                    <a:pt x="8063" y="1648603"/>
                  </a:cubicBezTo>
                  <a:cubicBezTo>
                    <a:pt x="2900" y="1643441"/>
                    <a:pt x="0" y="1636439"/>
                    <a:pt x="0" y="1629139"/>
                  </a:cubicBezTo>
                  <a:lnTo>
                    <a:pt x="0" y="27527"/>
                  </a:lnTo>
                  <a:cubicBezTo>
                    <a:pt x="0" y="20226"/>
                    <a:pt x="2900" y="13225"/>
                    <a:pt x="8063" y="8063"/>
                  </a:cubicBezTo>
                  <a:cubicBezTo>
                    <a:pt x="13225" y="2900"/>
                    <a:pt x="20226" y="0"/>
                    <a:pt x="27527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FFFFFF"/>
              </a:solidFill>
              <a:prstDash val="solid"/>
              <a:round/>
            </a:ln>
          </p:spPr>
        </p:sp>
        <p:sp>
          <p:nvSpPr>
            <p:cNvPr id="12" name="TextBox 12"/>
            <p:cNvSpPr txBox="1"/>
            <p:nvPr/>
          </p:nvSpPr>
          <p:spPr>
            <a:xfrm>
              <a:off x="0" y="-38100"/>
              <a:ext cx="3777734" cy="169476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079"/>
                </a:lnSpc>
              </a:pPr>
              <a:endParaRPr/>
            </a:p>
          </p:txBody>
        </p:sp>
      </p:grpSp>
      <p:sp>
        <p:nvSpPr>
          <p:cNvPr id="13" name="Freeform 13"/>
          <p:cNvSpPr/>
          <p:nvPr/>
        </p:nvSpPr>
        <p:spPr>
          <a:xfrm>
            <a:off x="15717917" y="1469922"/>
            <a:ext cx="1025366" cy="1025366"/>
          </a:xfrm>
          <a:custGeom>
            <a:avLst/>
            <a:gdLst/>
            <a:ahLst/>
            <a:cxnLst/>
            <a:rect l="l" t="t" r="r" b="b"/>
            <a:pathLst>
              <a:path w="1025366" h="1025366">
                <a:moveTo>
                  <a:pt x="0" y="0"/>
                </a:moveTo>
                <a:lnTo>
                  <a:pt x="1025367" y="0"/>
                </a:lnTo>
                <a:lnTo>
                  <a:pt x="1025367" y="1025366"/>
                </a:lnTo>
                <a:lnTo>
                  <a:pt x="0" y="102536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2220574" y="5241621"/>
            <a:ext cx="2111179" cy="844472"/>
          </a:xfrm>
          <a:custGeom>
            <a:avLst/>
            <a:gdLst/>
            <a:ahLst/>
            <a:cxnLst/>
            <a:rect l="l" t="t" r="r" b="b"/>
            <a:pathLst>
              <a:path w="2111179" h="844472">
                <a:moveTo>
                  <a:pt x="0" y="0"/>
                </a:moveTo>
                <a:lnTo>
                  <a:pt x="2111179" y="0"/>
                </a:lnTo>
                <a:lnTo>
                  <a:pt x="2111179" y="844471"/>
                </a:lnTo>
                <a:lnTo>
                  <a:pt x="0" y="84447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5" name="TextBox 15"/>
          <p:cNvSpPr txBox="1"/>
          <p:nvPr/>
        </p:nvSpPr>
        <p:spPr>
          <a:xfrm>
            <a:off x="3516174" y="3185653"/>
            <a:ext cx="12398649" cy="133369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ctr">
              <a:lnSpc>
                <a:spcPts val="10409"/>
              </a:lnSpc>
            </a:pPr>
            <a:r>
              <a:rPr lang="ru-RU" sz="8674" b="1" i="1" dirty="0">
                <a:solidFill>
                  <a:srgbClr val="000000"/>
                </a:solidFill>
                <a:latin typeface="Baskerville Display PT Bold Italics"/>
                <a:ea typeface="Baskerville Display PT Bold Italics"/>
                <a:cs typeface="Baskerville Display PT Bold Italics"/>
                <a:sym typeface="Baskerville Display PT Bold Italics"/>
              </a:rPr>
              <a:t>Искусство быть здоровым</a:t>
            </a:r>
            <a:endParaRPr lang="en-US" sz="8674" b="1" i="1" u="none" strike="noStrike" dirty="0">
              <a:solidFill>
                <a:srgbClr val="000000"/>
              </a:solidFill>
              <a:latin typeface="Baskerville Display PT Bold Italics"/>
              <a:ea typeface="Baskerville Display PT Bold Italics"/>
              <a:cs typeface="Baskerville Display PT Bold Italics"/>
              <a:sym typeface="Baskerville Display PT Bold Italics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3358287" y="4519474"/>
            <a:ext cx="12714424" cy="79508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238"/>
              </a:lnSpc>
              <a:spcBef>
                <a:spcPct val="0"/>
              </a:spcBef>
            </a:pPr>
            <a:r>
              <a:rPr lang="ru-RU" sz="4400" dirty="0">
                <a:solidFill>
                  <a:srgbClr val="000000"/>
                </a:solidFill>
                <a:latin typeface="Baskerville Display PT"/>
                <a:ea typeface="Baskerville Display PT"/>
                <a:cs typeface="Baskerville Display PT"/>
                <a:sym typeface="Baskerville Display PT"/>
              </a:rPr>
              <a:t>Методическая разработка информационного часа</a:t>
            </a:r>
            <a:endParaRPr lang="en-US" sz="4400" dirty="0">
              <a:solidFill>
                <a:srgbClr val="000000"/>
              </a:solidFill>
              <a:latin typeface="Baskerville Display PT"/>
              <a:ea typeface="Baskerville Display PT"/>
              <a:cs typeface="Baskerville Display PT"/>
              <a:sym typeface="Baskerville Display PT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09600" y="5925914"/>
            <a:ext cx="166878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latin typeface="Baskerville Display PT Bold Italics" panose="020B0604020202020204" charset="-52"/>
                <a:ea typeface="Baskerville Display PT Bold Italics" panose="020B0604020202020204" charset="-52"/>
              </a:rPr>
              <a:t>IV республиканский форум кураторов учебных групп </a:t>
            </a:r>
          </a:p>
          <a:p>
            <a:pPr algn="ctr"/>
            <a:r>
              <a:rPr lang="ru-RU" sz="3600" dirty="0">
                <a:latin typeface="Baskerville Display PT Bold Italics" panose="020B0604020202020204" charset="-52"/>
                <a:ea typeface="Baskerville Display PT Bold Italics" panose="020B0604020202020204" charset="-52"/>
              </a:rPr>
              <a:t>учреждений высшего образования </a:t>
            </a:r>
          </a:p>
          <a:p>
            <a:pPr algn="ctr"/>
            <a:r>
              <a:rPr lang="ru-RU" sz="2400" dirty="0">
                <a:latin typeface="Baskerville Display PT Bold Italics" panose="020B0604020202020204" charset="-52"/>
                <a:ea typeface="Baskerville Display PT Bold Italics" panose="020B0604020202020204" charset="-52"/>
              </a:rPr>
              <a:t>Направление: формирование у обучающихся навыков здорового образа</a:t>
            </a:r>
          </a:p>
          <a:p>
            <a:pPr algn="ctr"/>
            <a:r>
              <a:rPr lang="ru-RU" sz="2400" dirty="0">
                <a:latin typeface="Baskerville Display PT Bold Italics" panose="020B0604020202020204" charset="-52"/>
                <a:ea typeface="Baskerville Display PT Bold Italics" panose="020B0604020202020204" charset="-52"/>
              </a:rPr>
              <a:t>жизни, осознания значимости здоровья как ценности и</a:t>
            </a:r>
          </a:p>
          <a:p>
            <a:pPr algn="ctr"/>
            <a:r>
              <a:rPr lang="ru-RU" sz="2400" dirty="0">
                <a:latin typeface="Baskerville Display PT Bold Italics" panose="020B0604020202020204" charset="-52"/>
                <a:ea typeface="Baskerville Display PT Bold Italics" panose="020B0604020202020204" charset="-52"/>
              </a:rPr>
              <a:t>важности его сохранения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1371599" y="1043321"/>
            <a:ext cx="16687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latin typeface="Baskerville Display PT Bold Italics" panose="020B0604020202020204" charset="-52"/>
                <a:ea typeface="Baskerville Display PT Bold Italics" panose="020B0604020202020204" charset="-52"/>
              </a:rPr>
              <a:t>УО «Белорусский государственный медицинский университет»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-206216" y="8452718"/>
            <a:ext cx="18592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latin typeface="Baskerville Display PT Bold Italics" panose="020B0604020202020204" charset="-52"/>
                <a:ea typeface="Baskerville Display PT Bold Italics" panose="020B0604020202020204" charset="-52"/>
              </a:rPr>
              <a:t>Автор: Михайлова Надежда Игоревна, старший преподаватель </a:t>
            </a:r>
          </a:p>
          <a:p>
            <a:pPr algn="ctr"/>
            <a:r>
              <a:rPr lang="ru-RU" sz="3600" dirty="0">
                <a:latin typeface="Baskerville Display PT Bold Italics" panose="020B0604020202020204" charset="-52"/>
                <a:ea typeface="Baskerville Display PT Bold Italics" panose="020B0604020202020204" charset="-52"/>
              </a:rPr>
              <a:t>кафедры фармацевтической химии с курсом повышения квалификации и переподготовки</a:t>
            </a: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94294" y="659982"/>
            <a:ext cx="2019492" cy="23875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4000500" y="-400050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10287000" y="0"/>
                </a:move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lnTo>
                  <a:pt x="10287000" y="0"/>
                </a:lnTo>
                <a:close/>
              </a:path>
            </a:pathLst>
          </a:custGeom>
          <a:blipFill>
            <a:blip r:embed="rId2"/>
            <a:stretch>
              <a:fillRect l="-33555" r="-33555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7252627" y="2400300"/>
            <a:ext cx="15809973" cy="6699138"/>
            <a:chOff x="0" y="0"/>
            <a:chExt cx="4163943" cy="1337051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163944" cy="1337051"/>
            </a:xfrm>
            <a:custGeom>
              <a:avLst/>
              <a:gdLst/>
              <a:ahLst/>
              <a:cxnLst/>
              <a:rect l="l" t="t" r="r" b="b"/>
              <a:pathLst>
                <a:path w="4163944" h="1337051">
                  <a:moveTo>
                    <a:pt x="24974" y="0"/>
                  </a:moveTo>
                  <a:lnTo>
                    <a:pt x="4138969" y="0"/>
                  </a:lnTo>
                  <a:cubicBezTo>
                    <a:pt x="4145593" y="0"/>
                    <a:pt x="4151945" y="2631"/>
                    <a:pt x="4156629" y="7315"/>
                  </a:cubicBezTo>
                  <a:cubicBezTo>
                    <a:pt x="4161312" y="11998"/>
                    <a:pt x="4163944" y="18350"/>
                    <a:pt x="4163944" y="24974"/>
                  </a:cubicBezTo>
                  <a:lnTo>
                    <a:pt x="4163944" y="1312077"/>
                  </a:lnTo>
                  <a:cubicBezTo>
                    <a:pt x="4163944" y="1318701"/>
                    <a:pt x="4161312" y="1325053"/>
                    <a:pt x="4156629" y="1329736"/>
                  </a:cubicBezTo>
                  <a:cubicBezTo>
                    <a:pt x="4151945" y="1334420"/>
                    <a:pt x="4145593" y="1337051"/>
                    <a:pt x="4138969" y="1337051"/>
                  </a:cubicBezTo>
                  <a:lnTo>
                    <a:pt x="24974" y="1337051"/>
                  </a:lnTo>
                  <a:cubicBezTo>
                    <a:pt x="18350" y="1337051"/>
                    <a:pt x="11998" y="1334420"/>
                    <a:pt x="7315" y="1329736"/>
                  </a:cubicBezTo>
                  <a:cubicBezTo>
                    <a:pt x="2631" y="1325053"/>
                    <a:pt x="0" y="1318701"/>
                    <a:pt x="0" y="1312077"/>
                  </a:cubicBezTo>
                  <a:lnTo>
                    <a:pt x="0" y="24974"/>
                  </a:lnTo>
                  <a:cubicBezTo>
                    <a:pt x="0" y="18350"/>
                    <a:pt x="2631" y="11998"/>
                    <a:pt x="7315" y="7315"/>
                  </a:cubicBezTo>
                  <a:cubicBezTo>
                    <a:pt x="11998" y="2631"/>
                    <a:pt x="18350" y="0"/>
                    <a:pt x="24974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FFFFFF"/>
              </a:solidFill>
              <a:prstDash val="solid"/>
              <a:round/>
            </a:ln>
          </p:spPr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4163943" cy="137515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079"/>
                </a:lnSpc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-1705252" y="647700"/>
            <a:ext cx="19231252" cy="7010400"/>
            <a:chOff x="0" y="0"/>
            <a:chExt cx="4163943" cy="1337051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163944" cy="1337051"/>
            </a:xfrm>
            <a:custGeom>
              <a:avLst/>
              <a:gdLst/>
              <a:ahLst/>
              <a:cxnLst/>
              <a:rect l="l" t="t" r="r" b="b"/>
              <a:pathLst>
                <a:path w="4163944" h="1337051">
                  <a:moveTo>
                    <a:pt x="24974" y="0"/>
                  </a:moveTo>
                  <a:lnTo>
                    <a:pt x="4138969" y="0"/>
                  </a:lnTo>
                  <a:cubicBezTo>
                    <a:pt x="4145593" y="0"/>
                    <a:pt x="4151945" y="2631"/>
                    <a:pt x="4156629" y="7315"/>
                  </a:cubicBezTo>
                  <a:cubicBezTo>
                    <a:pt x="4161312" y="11998"/>
                    <a:pt x="4163944" y="18350"/>
                    <a:pt x="4163944" y="24974"/>
                  </a:cubicBezTo>
                  <a:lnTo>
                    <a:pt x="4163944" y="1312077"/>
                  </a:lnTo>
                  <a:cubicBezTo>
                    <a:pt x="4163944" y="1318701"/>
                    <a:pt x="4161312" y="1325053"/>
                    <a:pt x="4156629" y="1329736"/>
                  </a:cubicBezTo>
                  <a:cubicBezTo>
                    <a:pt x="4151945" y="1334420"/>
                    <a:pt x="4145593" y="1337051"/>
                    <a:pt x="4138969" y="1337051"/>
                  </a:cubicBezTo>
                  <a:lnTo>
                    <a:pt x="24974" y="1337051"/>
                  </a:lnTo>
                  <a:cubicBezTo>
                    <a:pt x="18350" y="1337051"/>
                    <a:pt x="11998" y="1334420"/>
                    <a:pt x="7315" y="1329736"/>
                  </a:cubicBezTo>
                  <a:cubicBezTo>
                    <a:pt x="2631" y="1325053"/>
                    <a:pt x="0" y="1318701"/>
                    <a:pt x="0" y="1312077"/>
                  </a:cubicBezTo>
                  <a:lnTo>
                    <a:pt x="0" y="24974"/>
                  </a:lnTo>
                  <a:cubicBezTo>
                    <a:pt x="0" y="18350"/>
                    <a:pt x="2631" y="11998"/>
                    <a:pt x="7315" y="7315"/>
                  </a:cubicBezTo>
                  <a:cubicBezTo>
                    <a:pt x="11998" y="2631"/>
                    <a:pt x="18350" y="0"/>
                    <a:pt x="24974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FFFFFF"/>
              </a:solidFill>
              <a:prstDash val="solid"/>
              <a:round/>
            </a:ln>
          </p:spPr>
        </p:sp>
        <p:sp>
          <p:nvSpPr>
            <p:cNvPr id="8" name="TextBox 8"/>
            <p:cNvSpPr txBox="1"/>
            <p:nvPr/>
          </p:nvSpPr>
          <p:spPr>
            <a:xfrm>
              <a:off x="0" y="-38100"/>
              <a:ext cx="4163943" cy="137515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079"/>
                </a:lnSpc>
              </a:pPr>
              <a:endParaRPr/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0" y="3562991"/>
            <a:ext cx="7467740" cy="295465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spcBef>
                <a:spcPct val="0"/>
              </a:spcBef>
            </a:pPr>
            <a:r>
              <a:rPr lang="ru-RU" sz="9600" b="1" i="1" dirty="0">
                <a:solidFill>
                  <a:srgbClr val="000000"/>
                </a:solidFill>
                <a:latin typeface="Baskerville Display PT Bold Italics"/>
                <a:ea typeface="Baskerville Display PT Bold Italics"/>
                <a:cs typeface="Baskerville Display PT Bold Italics"/>
                <a:sym typeface="Baskerville Display PT Bold Italics"/>
              </a:rPr>
              <a:t>Спасибо за внимание</a:t>
            </a:r>
            <a:endParaRPr lang="en-US" sz="9600" b="1" i="1" u="none" strike="noStrike" dirty="0">
              <a:solidFill>
                <a:srgbClr val="000000"/>
              </a:solidFill>
              <a:latin typeface="Baskerville Display PT Bold Italics"/>
              <a:ea typeface="Baskerville Display PT Bold Italics"/>
              <a:cs typeface="Baskerville Display PT Bold Italics"/>
              <a:sym typeface="Baskerville Display PT Bold Italics"/>
            </a:endParaRPr>
          </a:p>
        </p:txBody>
      </p:sp>
      <p:grpSp>
        <p:nvGrpSpPr>
          <p:cNvPr id="10" name="Group 10"/>
          <p:cNvGrpSpPr/>
          <p:nvPr/>
        </p:nvGrpSpPr>
        <p:grpSpPr>
          <a:xfrm>
            <a:off x="-206216" y="9672527"/>
            <a:ext cx="18700433" cy="743950"/>
            <a:chOff x="0" y="0"/>
            <a:chExt cx="4925217" cy="195937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4925217" cy="195937"/>
            </a:xfrm>
            <a:custGeom>
              <a:avLst/>
              <a:gdLst/>
              <a:ahLst/>
              <a:cxnLst/>
              <a:rect l="l" t="t" r="r" b="b"/>
              <a:pathLst>
                <a:path w="4925217" h="195937">
                  <a:moveTo>
                    <a:pt x="0" y="0"/>
                  </a:moveTo>
                  <a:lnTo>
                    <a:pt x="4925217" y="0"/>
                  </a:lnTo>
                  <a:lnTo>
                    <a:pt x="4925217" y="195937"/>
                  </a:lnTo>
                  <a:lnTo>
                    <a:pt x="0" y="195937"/>
                  </a:lnTo>
                  <a:close/>
                </a:path>
              </a:pathLst>
            </a:custGeom>
            <a:solidFill>
              <a:srgbClr val="EFEDDE"/>
            </a:solidFill>
          </p:spPr>
        </p:sp>
        <p:sp>
          <p:nvSpPr>
            <p:cNvPr id="12" name="TextBox 12"/>
            <p:cNvSpPr txBox="1"/>
            <p:nvPr/>
          </p:nvSpPr>
          <p:spPr>
            <a:xfrm>
              <a:off x="0" y="-38100"/>
              <a:ext cx="4925217" cy="23403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079"/>
                </a:lnSpc>
              </a:pPr>
              <a:endParaRPr/>
            </a:p>
          </p:txBody>
        </p:sp>
      </p:grpSp>
      <p:sp>
        <p:nvSpPr>
          <p:cNvPr id="13" name="Freeform 13"/>
          <p:cNvSpPr/>
          <p:nvPr/>
        </p:nvSpPr>
        <p:spPr>
          <a:xfrm>
            <a:off x="16987999" y="1889273"/>
            <a:ext cx="1076002" cy="993834"/>
          </a:xfrm>
          <a:custGeom>
            <a:avLst/>
            <a:gdLst/>
            <a:ahLst/>
            <a:cxnLst/>
            <a:rect l="l" t="t" r="r" b="b"/>
            <a:pathLst>
              <a:path w="1076002" h="993834">
                <a:moveTo>
                  <a:pt x="0" y="0"/>
                </a:moveTo>
                <a:lnTo>
                  <a:pt x="1076002" y="0"/>
                </a:lnTo>
                <a:lnTo>
                  <a:pt x="1076002" y="993834"/>
                </a:lnTo>
                <a:lnTo>
                  <a:pt x="0" y="99383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6658908" y="7173932"/>
            <a:ext cx="1175750" cy="1004732"/>
          </a:xfrm>
          <a:custGeom>
            <a:avLst/>
            <a:gdLst/>
            <a:ahLst/>
            <a:cxnLst/>
            <a:rect l="l" t="t" r="r" b="b"/>
            <a:pathLst>
              <a:path w="1175750" h="1004732">
                <a:moveTo>
                  <a:pt x="0" y="0"/>
                </a:moveTo>
                <a:lnTo>
                  <a:pt x="1175749" y="0"/>
                </a:lnTo>
                <a:lnTo>
                  <a:pt x="1175749" y="1004732"/>
                </a:lnTo>
                <a:lnTo>
                  <a:pt x="0" y="100473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14283579" y="8649708"/>
            <a:ext cx="1748068" cy="899460"/>
          </a:xfrm>
          <a:custGeom>
            <a:avLst/>
            <a:gdLst/>
            <a:ahLst/>
            <a:cxnLst/>
            <a:rect l="l" t="t" r="r" b="b"/>
            <a:pathLst>
              <a:path w="1748068" h="899460">
                <a:moveTo>
                  <a:pt x="0" y="0"/>
                </a:moveTo>
                <a:lnTo>
                  <a:pt x="1748068" y="0"/>
                </a:lnTo>
                <a:lnTo>
                  <a:pt x="1748068" y="899461"/>
                </a:lnTo>
                <a:lnTo>
                  <a:pt x="0" y="899461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6" name="Freeform 16"/>
          <p:cNvSpPr/>
          <p:nvPr/>
        </p:nvSpPr>
        <p:spPr>
          <a:xfrm>
            <a:off x="1431778" y="1279538"/>
            <a:ext cx="1748068" cy="899460"/>
          </a:xfrm>
          <a:custGeom>
            <a:avLst/>
            <a:gdLst/>
            <a:ahLst/>
            <a:cxnLst/>
            <a:rect l="l" t="t" r="r" b="b"/>
            <a:pathLst>
              <a:path w="1748068" h="899460">
                <a:moveTo>
                  <a:pt x="0" y="0"/>
                </a:moveTo>
                <a:lnTo>
                  <a:pt x="1748068" y="0"/>
                </a:lnTo>
                <a:lnTo>
                  <a:pt x="1748068" y="899461"/>
                </a:lnTo>
                <a:lnTo>
                  <a:pt x="0" y="899461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7" name="Прямоугольник 16"/>
          <p:cNvSpPr/>
          <p:nvPr/>
        </p:nvSpPr>
        <p:spPr>
          <a:xfrm>
            <a:off x="7420856" y="3305042"/>
            <a:ext cx="6366119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latin typeface="Baskerville Display PT Bold Italics" panose="020B0604020202020204" charset="-52"/>
                <a:ea typeface="Baskerville Display PT Bold Italics" panose="020B0604020202020204" charset="-52"/>
              </a:rPr>
              <a:t>Михайлова Надежда Игоревна, </a:t>
            </a:r>
            <a:r>
              <a:rPr lang="ru-RU" sz="2800" dirty="0">
                <a:latin typeface="Baskerville Display PT Bold Italics" panose="020B0604020202020204" charset="-52"/>
                <a:ea typeface="Baskerville Display PT Bold Italics" panose="020B0604020202020204" charset="-52"/>
              </a:rPr>
              <a:t>старший преподаватель </a:t>
            </a:r>
          </a:p>
          <a:p>
            <a:pPr algn="ctr"/>
            <a:r>
              <a:rPr lang="ru-RU" sz="2800" dirty="0">
                <a:latin typeface="Baskerville Display PT Bold Italics" panose="020B0604020202020204" charset="-52"/>
                <a:ea typeface="Baskerville Display PT Bold Italics" panose="020B0604020202020204" charset="-52"/>
              </a:rPr>
              <a:t>кафедры фармацевтической химии с курсом повышения квалификации и переподготовки</a:t>
            </a:r>
          </a:p>
          <a:p>
            <a:pPr algn="ctr"/>
            <a:endParaRPr lang="ru-RU" sz="2800" dirty="0">
              <a:latin typeface="Baskerville Display PT Bold Italics" panose="020B0604020202020204" charset="-52"/>
              <a:ea typeface="Baskerville Display PT Bold Italics" panose="020B0604020202020204" charset="-52"/>
            </a:endParaRPr>
          </a:p>
          <a:p>
            <a:pPr algn="ctr"/>
            <a:r>
              <a:rPr lang="en-US" sz="2800" dirty="0">
                <a:latin typeface="Baskerville Display PT Bold Italics" panose="020B0604020202020204" charset="-52"/>
                <a:ea typeface="Baskerville Display PT Bold Italics" panose="020B0604020202020204" charset="-52"/>
              </a:rPr>
              <a:t>E-mail</a:t>
            </a:r>
            <a:r>
              <a:rPr lang="ru-RU" sz="2800" dirty="0">
                <a:latin typeface="Baskerville Display PT Bold Italics" panose="020B0604020202020204" charset="-52"/>
                <a:ea typeface="Baskerville Display PT Bold Italics" panose="020B0604020202020204" charset="-52"/>
              </a:rPr>
              <a:t>: </a:t>
            </a:r>
            <a:r>
              <a:rPr lang="en-US" sz="2800" dirty="0">
                <a:latin typeface="Baskerville Display PT Bold Italics" panose="020B0604020202020204" charset="-52"/>
                <a:ea typeface="Baskerville Display PT Bold Italics" panose="020B0604020202020204" charset="-52"/>
              </a:rPr>
              <a:t>n_mihaylova91@mail.ru</a:t>
            </a:r>
            <a:endParaRPr lang="ru-RU" sz="2800" dirty="0">
              <a:latin typeface="Baskerville Display PT Bold Italics" panose="020B0604020202020204" charset="-52"/>
              <a:ea typeface="Baskerville Display PT Bold Italics" panose="020B0604020202020204" charset="-52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3865830" y="2691004"/>
            <a:ext cx="3129752" cy="469932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7CF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/>
          <p:nvPr/>
        </p:nvGrpSpPr>
        <p:grpSpPr>
          <a:xfrm>
            <a:off x="-685800" y="858927"/>
            <a:ext cx="19625943" cy="3345888"/>
            <a:chOff x="0" y="0"/>
            <a:chExt cx="5168973" cy="881222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5168972" cy="881222"/>
            </a:xfrm>
            <a:custGeom>
              <a:avLst/>
              <a:gdLst/>
              <a:ahLst/>
              <a:cxnLst/>
              <a:rect l="l" t="t" r="r" b="b"/>
              <a:pathLst>
                <a:path w="5168972" h="881222">
                  <a:moveTo>
                    <a:pt x="20118" y="0"/>
                  </a:moveTo>
                  <a:lnTo>
                    <a:pt x="5148854" y="0"/>
                  </a:lnTo>
                  <a:cubicBezTo>
                    <a:pt x="5154190" y="0"/>
                    <a:pt x="5159307" y="2120"/>
                    <a:pt x="5163080" y="5892"/>
                  </a:cubicBezTo>
                  <a:cubicBezTo>
                    <a:pt x="5166853" y="9665"/>
                    <a:pt x="5168972" y="14782"/>
                    <a:pt x="5168972" y="20118"/>
                  </a:cubicBezTo>
                  <a:lnTo>
                    <a:pt x="5168972" y="861103"/>
                  </a:lnTo>
                  <a:cubicBezTo>
                    <a:pt x="5168972" y="872214"/>
                    <a:pt x="5159965" y="881222"/>
                    <a:pt x="5148854" y="881222"/>
                  </a:cubicBezTo>
                  <a:lnTo>
                    <a:pt x="20118" y="881222"/>
                  </a:lnTo>
                  <a:cubicBezTo>
                    <a:pt x="9007" y="881222"/>
                    <a:pt x="0" y="872214"/>
                    <a:pt x="0" y="861103"/>
                  </a:cubicBezTo>
                  <a:lnTo>
                    <a:pt x="0" y="20118"/>
                  </a:lnTo>
                  <a:cubicBezTo>
                    <a:pt x="0" y="9007"/>
                    <a:pt x="9007" y="0"/>
                    <a:pt x="20118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FFFFFF"/>
              </a:solidFill>
              <a:prstDash val="solid"/>
              <a:round/>
            </a:ln>
          </p:spPr>
        </p:sp>
        <p:sp>
          <p:nvSpPr>
            <p:cNvPr id="6" name="TextBox 6"/>
            <p:cNvSpPr txBox="1"/>
            <p:nvPr/>
          </p:nvSpPr>
          <p:spPr>
            <a:xfrm>
              <a:off x="0" y="-38100"/>
              <a:ext cx="5168973" cy="91932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079"/>
                </a:lnSpc>
              </a:pPr>
              <a:endParaRPr/>
            </a:p>
          </p:txBody>
        </p:sp>
      </p:grpSp>
      <p:sp>
        <p:nvSpPr>
          <p:cNvPr id="7" name="Freeform 7"/>
          <p:cNvSpPr/>
          <p:nvPr/>
        </p:nvSpPr>
        <p:spPr>
          <a:xfrm>
            <a:off x="4382276" y="531215"/>
            <a:ext cx="1076002" cy="993834"/>
          </a:xfrm>
          <a:custGeom>
            <a:avLst/>
            <a:gdLst/>
            <a:ahLst/>
            <a:cxnLst/>
            <a:rect l="l" t="t" r="r" b="b"/>
            <a:pathLst>
              <a:path w="1076002" h="993834">
                <a:moveTo>
                  <a:pt x="0" y="0"/>
                </a:moveTo>
                <a:lnTo>
                  <a:pt x="1076001" y="0"/>
                </a:lnTo>
                <a:lnTo>
                  <a:pt x="1076001" y="993835"/>
                </a:lnTo>
                <a:lnTo>
                  <a:pt x="0" y="99383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608151" y="1262292"/>
            <a:ext cx="6859449" cy="258551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6638"/>
              </a:lnSpc>
            </a:pPr>
            <a:r>
              <a:rPr lang="ru-RU" sz="6705" b="1" i="1" u="none" strike="noStrike" dirty="0">
                <a:solidFill>
                  <a:srgbClr val="000000"/>
                </a:solidFill>
                <a:latin typeface="Baskerville Display PT Bold Italics"/>
                <a:ea typeface="Baskerville Display PT Bold Italics"/>
                <a:cs typeface="Baskerville Display PT Bold Italics"/>
                <a:sym typeface="Baskerville Display PT Bold Italics"/>
              </a:rPr>
              <a:t>Цель </a:t>
            </a:r>
          </a:p>
          <a:p>
            <a:pPr marL="0" lvl="0" indent="0" algn="l">
              <a:lnSpc>
                <a:spcPts val="6638"/>
              </a:lnSpc>
            </a:pPr>
            <a:r>
              <a:rPr lang="ru-RU" sz="6705" b="1" i="1" u="none" strike="noStrike" dirty="0">
                <a:solidFill>
                  <a:srgbClr val="000000"/>
                </a:solidFill>
                <a:latin typeface="Baskerville Display PT Bold Italics"/>
                <a:ea typeface="Baskerville Display PT Bold Italics"/>
                <a:cs typeface="Baskerville Display PT Bold Italics"/>
                <a:sym typeface="Baskerville Display PT Bold Italics"/>
              </a:rPr>
              <a:t>информационного </a:t>
            </a:r>
          </a:p>
          <a:p>
            <a:pPr marL="0" lvl="0" indent="0" algn="l">
              <a:lnSpc>
                <a:spcPts val="6638"/>
              </a:lnSpc>
            </a:pPr>
            <a:r>
              <a:rPr lang="ru-RU" sz="6705" b="1" i="1" u="none" strike="noStrike" dirty="0">
                <a:solidFill>
                  <a:srgbClr val="000000"/>
                </a:solidFill>
                <a:latin typeface="Baskerville Display PT Bold Italics"/>
                <a:ea typeface="Baskerville Display PT Bold Italics"/>
                <a:cs typeface="Baskerville Display PT Bold Italics"/>
                <a:sym typeface="Baskerville Display PT Bold Italics"/>
              </a:rPr>
              <a:t>часа</a:t>
            </a:r>
            <a:endParaRPr lang="en-US" sz="6705" b="1" i="1" u="none" strike="noStrike" dirty="0">
              <a:solidFill>
                <a:srgbClr val="000000"/>
              </a:solidFill>
              <a:latin typeface="Baskerville Display PT Bold Italics"/>
              <a:ea typeface="Baskerville Display PT Bold Italics"/>
              <a:cs typeface="Baskerville Display PT Bold Italics"/>
              <a:sym typeface="Baskerville Display PT Bold Italics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7467601" y="1353024"/>
            <a:ext cx="10515600" cy="238526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3079"/>
              </a:lnSpc>
            </a:pPr>
            <a:r>
              <a:rPr lang="ru-RU" sz="26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формирование у студентов осознанного отношения к своему здоровью через развитие навыков критического анализа собственных привычек в области питания и потребления энергетических напитков, физической активности, использования гаджетов и потребления контента в сети Интернет</a:t>
            </a:r>
            <a:endParaRPr lang="en-US" sz="2600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" name="Freeform 10"/>
          <p:cNvSpPr/>
          <p:nvPr/>
        </p:nvSpPr>
        <p:spPr>
          <a:xfrm rot="-1612140">
            <a:off x="15533221" y="5848092"/>
            <a:ext cx="5509558" cy="5861232"/>
          </a:xfrm>
          <a:custGeom>
            <a:avLst/>
            <a:gdLst/>
            <a:ahLst/>
            <a:cxnLst/>
            <a:rect l="l" t="t" r="r" b="b"/>
            <a:pathLst>
              <a:path w="5509558" h="5861232">
                <a:moveTo>
                  <a:pt x="0" y="0"/>
                </a:moveTo>
                <a:lnTo>
                  <a:pt x="5509558" y="0"/>
                </a:lnTo>
                <a:lnTo>
                  <a:pt x="5509558" y="5861232"/>
                </a:lnTo>
                <a:lnTo>
                  <a:pt x="0" y="586123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alphaModFix amt="51000"/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 rot="-1612140">
            <a:off x="-2754779" y="-3543122"/>
            <a:ext cx="5509558" cy="5861232"/>
          </a:xfrm>
          <a:custGeom>
            <a:avLst/>
            <a:gdLst/>
            <a:ahLst/>
            <a:cxnLst/>
            <a:rect l="l" t="t" r="r" b="b"/>
            <a:pathLst>
              <a:path w="5509558" h="5861232">
                <a:moveTo>
                  <a:pt x="0" y="0"/>
                </a:moveTo>
                <a:lnTo>
                  <a:pt x="5509558" y="0"/>
                </a:lnTo>
                <a:lnTo>
                  <a:pt x="5509558" y="5861231"/>
                </a:lnTo>
                <a:lnTo>
                  <a:pt x="0" y="5861231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alphaModFix amt="51000"/>
            </a:blip>
            <a:stretch>
              <a:fillRect/>
            </a:stretch>
          </a:blipFill>
        </p:spPr>
      </p:sp>
      <p:sp>
        <p:nvSpPr>
          <p:cNvPr id="13" name="Прямоугольник 12"/>
          <p:cNvSpPr/>
          <p:nvPr/>
        </p:nvSpPr>
        <p:spPr>
          <a:xfrm>
            <a:off x="228600" y="4246069"/>
            <a:ext cx="10896600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600" b="1" dirty="0">
                <a:latin typeface="Montserrat" panose="020B0604020202020204" charset="-52"/>
              </a:rPr>
              <a:t>Задачи:</a:t>
            </a:r>
          </a:p>
          <a:p>
            <a:pPr algn="just"/>
            <a:r>
              <a:rPr lang="ru-RU" sz="2600" dirty="0">
                <a:latin typeface="Montserrat" panose="020B0604020202020204" charset="-52"/>
              </a:rPr>
              <a:t>– расширить знания студентов </a:t>
            </a:r>
            <a:r>
              <a:rPr lang="ru-RU" sz="2600" b="1" dirty="0">
                <a:latin typeface="Montserrat" panose="020B0604020202020204" charset="-52"/>
              </a:rPr>
              <a:t>о физиологических основах правильного питания</a:t>
            </a:r>
            <a:r>
              <a:rPr lang="ru-RU" sz="2600" dirty="0">
                <a:latin typeface="Montserrat" panose="020B0604020202020204" charset="-52"/>
              </a:rPr>
              <a:t>, </a:t>
            </a:r>
            <a:r>
              <a:rPr lang="ru-RU" sz="2600" b="1" dirty="0">
                <a:latin typeface="Montserrat" panose="020B0604020202020204" charset="-52"/>
              </a:rPr>
              <a:t>механизмах формирования полезных привычек</a:t>
            </a:r>
            <a:r>
              <a:rPr lang="ru-RU" sz="2600" dirty="0">
                <a:latin typeface="Montserrat" panose="020B0604020202020204" charset="-52"/>
              </a:rPr>
              <a:t>, ознакомить с </a:t>
            </a:r>
            <a:r>
              <a:rPr lang="ru-RU" sz="2600" b="1" dirty="0">
                <a:latin typeface="Montserrat" panose="020B0604020202020204" charset="-52"/>
              </a:rPr>
              <a:t>научным обоснованием принципов здорового образа жизни</a:t>
            </a:r>
            <a:r>
              <a:rPr lang="ru-RU" sz="2600" dirty="0">
                <a:latin typeface="Montserrat" panose="020B0604020202020204" charset="-52"/>
              </a:rPr>
              <a:t>;</a:t>
            </a:r>
          </a:p>
          <a:p>
            <a:pPr algn="just"/>
            <a:r>
              <a:rPr lang="ru-RU" sz="2600" dirty="0">
                <a:latin typeface="Montserrat" panose="020B0604020202020204" charset="-52"/>
              </a:rPr>
              <a:t>– проанализировать </a:t>
            </a:r>
            <a:r>
              <a:rPr lang="ru-RU" sz="2600" b="1" dirty="0">
                <a:latin typeface="Montserrat" panose="020B0604020202020204" charset="-52"/>
              </a:rPr>
              <a:t>негативное влияние чрезмерного использования гаджетов </a:t>
            </a:r>
            <a:r>
              <a:rPr lang="ru-RU" sz="2600" dirty="0">
                <a:latin typeface="Montserrat" panose="020B0604020202020204" charset="-52"/>
              </a:rPr>
              <a:t>на качество сна, психоэмоциональное состояние, общее здоровье студентов и предложить стратегии минимизации их вредного воздействия;</a:t>
            </a:r>
          </a:p>
          <a:p>
            <a:pPr algn="just"/>
            <a:r>
              <a:rPr lang="ru-RU" sz="2600" dirty="0">
                <a:latin typeface="Montserrat" panose="020B0604020202020204" charset="-52"/>
              </a:rPr>
              <a:t>– способствовать выработке у студентов </a:t>
            </a:r>
            <a:r>
              <a:rPr lang="ru-RU" sz="2600" b="1" dirty="0">
                <a:latin typeface="Montserrat" panose="020B0604020202020204" charset="-52"/>
              </a:rPr>
              <a:t>навыков выбора рационального режима физической нагрузки, форм досуга без вреда для здоровья</a:t>
            </a:r>
            <a:r>
              <a:rPr lang="ru-RU" sz="2600" dirty="0">
                <a:latin typeface="Montserrat" panose="020B0604020202020204" charset="-52"/>
              </a:rPr>
              <a:t>, осознанию личной ответственности за состояние своего здоровья.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1506200" y="4295547"/>
            <a:ext cx="678180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b="1" dirty="0">
                <a:latin typeface="Montserrat" panose="020B0604020202020204" charset="-52"/>
              </a:rPr>
              <a:t>Подготовительный этап – </a:t>
            </a:r>
            <a:r>
              <a:rPr lang="ru-RU" sz="2600" dirty="0">
                <a:latin typeface="Montserrat" panose="020B0604020202020204" charset="-52"/>
              </a:rPr>
              <a:t>перед проведением информационного часа студентам была направлена анонимная анкета в виде </a:t>
            </a:r>
            <a:r>
              <a:rPr lang="ru-RU" sz="2600" dirty="0" err="1">
                <a:latin typeface="Montserrat" panose="020B0604020202020204" charset="-52"/>
              </a:rPr>
              <a:t>Google</a:t>
            </a:r>
            <a:r>
              <a:rPr lang="ru-RU" sz="2600" dirty="0">
                <a:latin typeface="Montserrat" panose="020B0604020202020204" charset="-52"/>
              </a:rPr>
              <a:t>-формы для выявления их представлений о здоровом образе жизни </a:t>
            </a:r>
            <a:r>
              <a:rPr lang="en-US" sz="2600" dirty="0">
                <a:latin typeface="Montserrat" panose="020B0604020202020204" charset="-52"/>
              </a:rPr>
              <a:t>https://forms.gle/8eNQy4YbCh6EHtTg6</a:t>
            </a:r>
            <a:r>
              <a:rPr lang="ru-RU" sz="2600" dirty="0">
                <a:latin typeface="Montserrat" panose="020B0604020202020204" charset="-52"/>
              </a:rPr>
              <a:t> </a:t>
            </a:r>
          </a:p>
          <a:p>
            <a:endParaRPr lang="ru-RU" sz="2600" dirty="0">
              <a:latin typeface="Montserrat" panose="020B0604020202020204" charset="-52"/>
            </a:endParaRPr>
          </a:p>
          <a:p>
            <a:endParaRPr lang="ru-RU" sz="2600" dirty="0">
              <a:latin typeface="Montserrat" panose="020B0604020202020204" charset="-52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6"/>
          <a:srcRect l="35416" t="13704" r="37917" b="64815"/>
          <a:stretch/>
        </p:blipFill>
        <p:spPr>
          <a:xfrm>
            <a:off x="12039600" y="7576595"/>
            <a:ext cx="5305878" cy="240422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E8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9827665" y="-2799542"/>
            <a:ext cx="9789878" cy="10414764"/>
          </a:xfrm>
          <a:custGeom>
            <a:avLst/>
            <a:gdLst/>
            <a:ahLst/>
            <a:cxnLst/>
            <a:rect l="l" t="t" r="r" b="b"/>
            <a:pathLst>
              <a:path w="9789878" h="10414764">
                <a:moveTo>
                  <a:pt x="0" y="0"/>
                </a:moveTo>
                <a:lnTo>
                  <a:pt x="9789877" y="0"/>
                </a:lnTo>
                <a:lnTo>
                  <a:pt x="9789877" y="10414763"/>
                </a:lnTo>
                <a:lnTo>
                  <a:pt x="0" y="1041476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51000"/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rot="-5400000">
            <a:off x="-7978556" y="4831057"/>
            <a:ext cx="9789878" cy="10414764"/>
          </a:xfrm>
          <a:custGeom>
            <a:avLst/>
            <a:gdLst/>
            <a:ahLst/>
            <a:cxnLst/>
            <a:rect l="l" t="t" r="r" b="b"/>
            <a:pathLst>
              <a:path w="9789878" h="10414764">
                <a:moveTo>
                  <a:pt x="0" y="0"/>
                </a:moveTo>
                <a:lnTo>
                  <a:pt x="9789878" y="0"/>
                </a:lnTo>
                <a:lnTo>
                  <a:pt x="9789878" y="10414764"/>
                </a:lnTo>
                <a:lnTo>
                  <a:pt x="0" y="1041476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51000"/>
            </a:blip>
            <a:stretch>
              <a:fillRect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152400" y="2407840"/>
            <a:ext cx="17983200" cy="5286317"/>
            <a:chOff x="0" y="0"/>
            <a:chExt cx="4340699" cy="1392281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340699" cy="1392281"/>
            </a:xfrm>
            <a:custGeom>
              <a:avLst/>
              <a:gdLst/>
              <a:ahLst/>
              <a:cxnLst/>
              <a:rect l="l" t="t" r="r" b="b"/>
              <a:pathLst>
                <a:path w="4340699" h="1392281">
                  <a:moveTo>
                    <a:pt x="23957" y="0"/>
                  </a:moveTo>
                  <a:lnTo>
                    <a:pt x="4316742" y="0"/>
                  </a:lnTo>
                  <a:cubicBezTo>
                    <a:pt x="4329973" y="0"/>
                    <a:pt x="4340699" y="10726"/>
                    <a:pt x="4340699" y="23957"/>
                  </a:cubicBezTo>
                  <a:lnTo>
                    <a:pt x="4340699" y="1368324"/>
                  </a:lnTo>
                  <a:cubicBezTo>
                    <a:pt x="4340699" y="1381555"/>
                    <a:pt x="4329973" y="1392281"/>
                    <a:pt x="4316742" y="1392281"/>
                  </a:cubicBezTo>
                  <a:lnTo>
                    <a:pt x="23957" y="1392281"/>
                  </a:lnTo>
                  <a:cubicBezTo>
                    <a:pt x="10726" y="1392281"/>
                    <a:pt x="0" y="1381555"/>
                    <a:pt x="0" y="1368324"/>
                  </a:cubicBezTo>
                  <a:lnTo>
                    <a:pt x="0" y="23957"/>
                  </a:lnTo>
                  <a:cubicBezTo>
                    <a:pt x="0" y="10726"/>
                    <a:pt x="10726" y="0"/>
                    <a:pt x="23957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FFFFFF"/>
              </a:solidFill>
              <a:prstDash val="solid"/>
              <a:round/>
            </a:ln>
          </p:spPr>
        </p:sp>
        <p:sp>
          <p:nvSpPr>
            <p:cNvPr id="6" name="TextBox 6"/>
            <p:cNvSpPr txBox="1"/>
            <p:nvPr/>
          </p:nvSpPr>
          <p:spPr>
            <a:xfrm>
              <a:off x="0" y="-38100"/>
              <a:ext cx="4340699" cy="143038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079"/>
                </a:lnSpc>
              </a:pPr>
              <a:endParaRPr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-206216" y="9672527"/>
            <a:ext cx="18700433" cy="743950"/>
            <a:chOff x="0" y="0"/>
            <a:chExt cx="4925217" cy="195937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4925217" cy="195937"/>
            </a:xfrm>
            <a:custGeom>
              <a:avLst/>
              <a:gdLst/>
              <a:ahLst/>
              <a:cxnLst/>
              <a:rect l="l" t="t" r="r" b="b"/>
              <a:pathLst>
                <a:path w="4925217" h="195937">
                  <a:moveTo>
                    <a:pt x="0" y="0"/>
                  </a:moveTo>
                  <a:lnTo>
                    <a:pt x="4925217" y="0"/>
                  </a:lnTo>
                  <a:lnTo>
                    <a:pt x="4925217" y="195937"/>
                  </a:lnTo>
                  <a:lnTo>
                    <a:pt x="0" y="195937"/>
                  </a:lnTo>
                  <a:close/>
                </a:path>
              </a:pathLst>
            </a:custGeom>
            <a:solidFill>
              <a:srgbClr val="C7CFBA"/>
            </a:solidFill>
          </p:spPr>
        </p:sp>
        <p:sp>
          <p:nvSpPr>
            <p:cNvPr id="9" name="TextBox 9"/>
            <p:cNvSpPr txBox="1"/>
            <p:nvPr/>
          </p:nvSpPr>
          <p:spPr>
            <a:xfrm>
              <a:off x="0" y="-38100"/>
              <a:ext cx="4925217" cy="23403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079"/>
                </a:lnSpc>
              </a:pPr>
              <a:endParaRPr/>
            </a:p>
          </p:txBody>
        </p:sp>
      </p:grpSp>
      <p:sp>
        <p:nvSpPr>
          <p:cNvPr id="10" name="Freeform 10"/>
          <p:cNvSpPr/>
          <p:nvPr/>
        </p:nvSpPr>
        <p:spPr>
          <a:xfrm>
            <a:off x="15260554" y="1958109"/>
            <a:ext cx="1748068" cy="899460"/>
          </a:xfrm>
          <a:custGeom>
            <a:avLst/>
            <a:gdLst/>
            <a:ahLst/>
            <a:cxnLst/>
            <a:rect l="l" t="t" r="r" b="b"/>
            <a:pathLst>
              <a:path w="1748068" h="899460">
                <a:moveTo>
                  <a:pt x="0" y="0"/>
                </a:moveTo>
                <a:lnTo>
                  <a:pt x="1748068" y="0"/>
                </a:lnTo>
                <a:lnTo>
                  <a:pt x="1748068" y="899461"/>
                </a:lnTo>
                <a:lnTo>
                  <a:pt x="0" y="89946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1828800" y="2531136"/>
            <a:ext cx="15022346" cy="17391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ctr">
              <a:lnSpc>
                <a:spcPts val="6638"/>
              </a:lnSpc>
              <a:spcBef>
                <a:spcPct val="0"/>
              </a:spcBef>
            </a:pPr>
            <a:r>
              <a:rPr lang="ru-RU" sz="6705" b="1" i="1" dirty="0">
                <a:solidFill>
                  <a:srgbClr val="000000"/>
                </a:solidFill>
                <a:latin typeface="Baskerville Display PT Bold Italics"/>
                <a:ea typeface="Baskerville Display PT Bold Italics"/>
                <a:cs typeface="Baskerville Display PT Bold Italics"/>
                <a:sym typeface="Baskerville Display PT Bold Italics"/>
              </a:rPr>
              <a:t>Внутренние биологические часы — циркадные ритмы</a:t>
            </a:r>
            <a:endParaRPr lang="en-US" sz="6705" b="1" i="1" u="none" strike="noStrike" dirty="0">
              <a:solidFill>
                <a:srgbClr val="000000"/>
              </a:solidFill>
              <a:latin typeface="Baskerville Display PT Bold Italics"/>
              <a:ea typeface="Baskerville Display PT Bold Italics"/>
              <a:cs typeface="Baskerville Display PT Bold Italics"/>
              <a:sym typeface="Baskerville Display PT Bold Italics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587261" y="4630779"/>
            <a:ext cx="3740041" cy="22211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</a:pPr>
            <a:r>
              <a:rPr lang="ru-RU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Утром (7:00–10:00) повышается уровень гормонов кортизола и адреналина — организм готов к активности, пищеварение протекает активно. Это оптимальное время для плотного завтрака. </a:t>
            </a:r>
            <a:endParaRPr lang="en-US" sz="1800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8" name="Freeform 18"/>
          <p:cNvSpPr/>
          <p:nvPr/>
        </p:nvSpPr>
        <p:spPr>
          <a:xfrm>
            <a:off x="1249731" y="7244426"/>
            <a:ext cx="1748068" cy="899460"/>
          </a:xfrm>
          <a:custGeom>
            <a:avLst/>
            <a:gdLst/>
            <a:ahLst/>
            <a:cxnLst/>
            <a:rect l="l" t="t" r="r" b="b"/>
            <a:pathLst>
              <a:path w="1748068" h="899460">
                <a:moveTo>
                  <a:pt x="0" y="0"/>
                </a:moveTo>
                <a:lnTo>
                  <a:pt x="1748068" y="0"/>
                </a:lnTo>
                <a:lnTo>
                  <a:pt x="1748068" y="899461"/>
                </a:lnTo>
                <a:lnTo>
                  <a:pt x="0" y="89946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9" name="TextBox 16"/>
          <p:cNvSpPr txBox="1"/>
          <p:nvPr/>
        </p:nvSpPr>
        <p:spPr>
          <a:xfrm>
            <a:off x="4956116" y="4637346"/>
            <a:ext cx="3740041" cy="22211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</a:pPr>
            <a:r>
              <a:rPr lang="ru-RU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Днем (12:00–15:00) активируются пищеварительные ферменты, повышается чувствительность тканей к инсулину. Лучше употреблять белки и сложные углеводы. </a:t>
            </a:r>
            <a:endParaRPr lang="en-US" sz="1800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0" name="TextBox 16"/>
          <p:cNvSpPr txBox="1"/>
          <p:nvPr/>
        </p:nvSpPr>
        <p:spPr>
          <a:xfrm>
            <a:off x="9390502" y="4849750"/>
            <a:ext cx="3740041" cy="15799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</a:pPr>
            <a:r>
              <a:rPr lang="ru-RU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Вечером (после 19:00) начинает расти уровень мелатонина, снижается секреция инсулина, обмен веществ замедляется. </a:t>
            </a:r>
            <a:endParaRPr lang="en-US" sz="1800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1" name="TextBox 16"/>
          <p:cNvSpPr txBox="1"/>
          <p:nvPr/>
        </p:nvSpPr>
        <p:spPr>
          <a:xfrm>
            <a:off x="13724855" y="5265850"/>
            <a:ext cx="3740041" cy="9387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</a:pPr>
            <a:r>
              <a:rPr lang="ru-RU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Ночью идет восстановление тканей и синтез белков под действием гормона роста</a:t>
            </a:r>
            <a:endParaRPr lang="en-US" sz="1800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656093" y="7137249"/>
            <a:ext cx="143811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Baskerville Display PT Bold Italics" panose="020B0604020202020204" charset="-52"/>
                <a:ea typeface="Baskerville Display PT Bold Italics" panose="020B0604020202020204" charset="-52"/>
              </a:rPr>
              <a:t>Несоблюдение этих ритмов ведёт к хронической усталости и снижению когнитивных способностей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1392740" y="8107271"/>
            <a:ext cx="13996089" cy="1146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ctr">
              <a:lnSpc>
                <a:spcPct val="107000"/>
              </a:lnSpc>
              <a:spcAft>
                <a:spcPts val="0"/>
              </a:spcAft>
            </a:pPr>
            <a:r>
              <a:rPr lang="ru-RU" sz="3200" spc="-30" dirty="0">
                <a:latin typeface="Baskerville Display PT Bold Italics" panose="020B0604020202020204" charset="-52"/>
                <a:ea typeface="Baskerville Display PT Bold Italics" panose="020B0604020202020204" charset="-52"/>
                <a:cs typeface="Times New Roman" panose="02020603050405020304" pitchFamily="18" charset="0"/>
              </a:rPr>
              <a:t>Студентам медицинского и биологического профиля предлагается пройти </a:t>
            </a:r>
            <a:r>
              <a:rPr lang="ru-RU" sz="3200" spc="-30" dirty="0" err="1">
                <a:latin typeface="Baskerville Display PT Bold Italics" panose="020B0604020202020204" charset="-52"/>
                <a:ea typeface="Baskerville Display PT Bold Italics" panose="020B0604020202020204" charset="-52"/>
                <a:cs typeface="Times New Roman" panose="02020603050405020304" pitchFamily="18" charset="0"/>
              </a:rPr>
              <a:t>квест</a:t>
            </a:r>
            <a:r>
              <a:rPr lang="ru-RU" sz="3200" spc="-30" dirty="0">
                <a:latin typeface="Baskerville Display PT Bold Italics" panose="020B0604020202020204" charset="-52"/>
                <a:ea typeface="Baskerville Display PT Bold Italics" panose="020B0604020202020204" charset="-52"/>
                <a:cs typeface="Times New Roman" panose="02020603050405020304" pitchFamily="18" charset="0"/>
              </a:rPr>
              <a:t> «Как работает твой гормональный оркестр» для закрепления материала</a:t>
            </a:r>
            <a:endParaRPr lang="ru-RU" sz="2000" dirty="0">
              <a:effectLst/>
              <a:latin typeface="Baskerville Display PT Bold Italics" panose="020B0604020202020204" charset="-52"/>
              <a:ea typeface="Baskerville Display PT Bold Italics" panose="020B0604020202020204" charset="-52"/>
              <a:cs typeface="Times New Roman" panose="02020603050405020304" pitchFamily="18" charset="0"/>
            </a:endParaRPr>
          </a:p>
        </p:txBody>
      </p:sp>
      <p:pic>
        <p:nvPicPr>
          <p:cNvPr id="24" name="Рисунок 23" descr="C:\Users\MikhalavaNI\Downloads\Telegram Desktop\image_2025-11-11_15-30-19.pn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3458" y="8019246"/>
            <a:ext cx="1322259" cy="132225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5" name="Group 4"/>
          <p:cNvGrpSpPr/>
          <p:nvPr/>
        </p:nvGrpSpPr>
        <p:grpSpPr>
          <a:xfrm>
            <a:off x="4793736" y="4408266"/>
            <a:ext cx="4172053" cy="2547401"/>
            <a:chOff x="-133760" y="-38100"/>
            <a:chExt cx="4474459" cy="1430381"/>
          </a:xfrm>
        </p:grpSpPr>
        <p:sp>
          <p:nvSpPr>
            <p:cNvPr id="26" name="Freeform 5"/>
            <p:cNvSpPr/>
            <p:nvPr/>
          </p:nvSpPr>
          <p:spPr>
            <a:xfrm>
              <a:off x="-133760" y="-10559"/>
              <a:ext cx="4340699" cy="1392281"/>
            </a:xfrm>
            <a:custGeom>
              <a:avLst/>
              <a:gdLst/>
              <a:ahLst/>
              <a:cxnLst/>
              <a:rect l="l" t="t" r="r" b="b"/>
              <a:pathLst>
                <a:path w="4340699" h="1392281">
                  <a:moveTo>
                    <a:pt x="23957" y="0"/>
                  </a:moveTo>
                  <a:lnTo>
                    <a:pt x="4316742" y="0"/>
                  </a:lnTo>
                  <a:cubicBezTo>
                    <a:pt x="4329973" y="0"/>
                    <a:pt x="4340699" y="10726"/>
                    <a:pt x="4340699" y="23957"/>
                  </a:cubicBezTo>
                  <a:lnTo>
                    <a:pt x="4340699" y="1368324"/>
                  </a:lnTo>
                  <a:cubicBezTo>
                    <a:pt x="4340699" y="1381555"/>
                    <a:pt x="4329973" y="1392281"/>
                    <a:pt x="4316742" y="1392281"/>
                  </a:cubicBezTo>
                  <a:lnTo>
                    <a:pt x="23957" y="1392281"/>
                  </a:lnTo>
                  <a:cubicBezTo>
                    <a:pt x="10726" y="1392281"/>
                    <a:pt x="0" y="1381555"/>
                    <a:pt x="0" y="1368324"/>
                  </a:cubicBezTo>
                  <a:lnTo>
                    <a:pt x="0" y="23957"/>
                  </a:lnTo>
                  <a:cubicBezTo>
                    <a:pt x="0" y="10726"/>
                    <a:pt x="10726" y="0"/>
                    <a:pt x="23957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FFFFFF"/>
              </a:solidFill>
              <a:prstDash val="solid"/>
              <a:round/>
            </a:ln>
          </p:spPr>
        </p:sp>
        <p:sp>
          <p:nvSpPr>
            <p:cNvPr id="27" name="TextBox 6"/>
            <p:cNvSpPr txBox="1"/>
            <p:nvPr/>
          </p:nvSpPr>
          <p:spPr>
            <a:xfrm>
              <a:off x="0" y="-38100"/>
              <a:ext cx="4340699" cy="143038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079"/>
                </a:lnSpc>
              </a:pPr>
              <a:endParaRPr/>
            </a:p>
          </p:txBody>
        </p:sp>
      </p:grpSp>
      <p:grpSp>
        <p:nvGrpSpPr>
          <p:cNvPr id="28" name="Group 4"/>
          <p:cNvGrpSpPr/>
          <p:nvPr/>
        </p:nvGrpSpPr>
        <p:grpSpPr>
          <a:xfrm>
            <a:off x="499767" y="4457315"/>
            <a:ext cx="4047333" cy="2479548"/>
            <a:chOff x="0" y="0"/>
            <a:chExt cx="4340699" cy="1392281"/>
          </a:xfrm>
        </p:grpSpPr>
        <p:sp>
          <p:nvSpPr>
            <p:cNvPr id="29" name="Freeform 5"/>
            <p:cNvSpPr/>
            <p:nvPr/>
          </p:nvSpPr>
          <p:spPr>
            <a:xfrm>
              <a:off x="0" y="0"/>
              <a:ext cx="4340699" cy="1392281"/>
            </a:xfrm>
            <a:custGeom>
              <a:avLst/>
              <a:gdLst/>
              <a:ahLst/>
              <a:cxnLst/>
              <a:rect l="l" t="t" r="r" b="b"/>
              <a:pathLst>
                <a:path w="4340699" h="1392281">
                  <a:moveTo>
                    <a:pt x="23957" y="0"/>
                  </a:moveTo>
                  <a:lnTo>
                    <a:pt x="4316742" y="0"/>
                  </a:lnTo>
                  <a:cubicBezTo>
                    <a:pt x="4329973" y="0"/>
                    <a:pt x="4340699" y="10726"/>
                    <a:pt x="4340699" y="23957"/>
                  </a:cubicBezTo>
                  <a:lnTo>
                    <a:pt x="4340699" y="1368324"/>
                  </a:lnTo>
                  <a:cubicBezTo>
                    <a:pt x="4340699" y="1381555"/>
                    <a:pt x="4329973" y="1392281"/>
                    <a:pt x="4316742" y="1392281"/>
                  </a:cubicBezTo>
                  <a:lnTo>
                    <a:pt x="23957" y="1392281"/>
                  </a:lnTo>
                  <a:cubicBezTo>
                    <a:pt x="10726" y="1392281"/>
                    <a:pt x="0" y="1381555"/>
                    <a:pt x="0" y="1368324"/>
                  </a:cubicBezTo>
                  <a:lnTo>
                    <a:pt x="0" y="23957"/>
                  </a:lnTo>
                  <a:cubicBezTo>
                    <a:pt x="0" y="10726"/>
                    <a:pt x="10726" y="0"/>
                    <a:pt x="23957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FFFFFF"/>
              </a:solidFill>
              <a:prstDash val="solid"/>
              <a:round/>
            </a:ln>
          </p:spPr>
        </p:sp>
        <p:sp>
          <p:nvSpPr>
            <p:cNvPr id="30" name="TextBox 6"/>
            <p:cNvSpPr txBox="1"/>
            <p:nvPr/>
          </p:nvSpPr>
          <p:spPr>
            <a:xfrm>
              <a:off x="0" y="-38100"/>
              <a:ext cx="4340699" cy="143038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079"/>
                </a:lnSpc>
              </a:pPr>
              <a:endParaRPr/>
            </a:p>
          </p:txBody>
        </p:sp>
      </p:grpSp>
      <p:grpSp>
        <p:nvGrpSpPr>
          <p:cNvPr id="31" name="Group 4"/>
          <p:cNvGrpSpPr/>
          <p:nvPr/>
        </p:nvGrpSpPr>
        <p:grpSpPr>
          <a:xfrm>
            <a:off x="8920910" y="4423340"/>
            <a:ext cx="4329980" cy="2547400"/>
            <a:chOff x="0" y="-38100"/>
            <a:chExt cx="4643834" cy="1430381"/>
          </a:xfrm>
        </p:grpSpPr>
        <p:sp>
          <p:nvSpPr>
            <p:cNvPr id="32" name="Freeform 5"/>
            <p:cNvSpPr/>
            <p:nvPr/>
          </p:nvSpPr>
          <p:spPr>
            <a:xfrm>
              <a:off x="303135" y="-14658"/>
              <a:ext cx="4340699" cy="1392281"/>
            </a:xfrm>
            <a:custGeom>
              <a:avLst/>
              <a:gdLst/>
              <a:ahLst/>
              <a:cxnLst/>
              <a:rect l="l" t="t" r="r" b="b"/>
              <a:pathLst>
                <a:path w="4340699" h="1392281">
                  <a:moveTo>
                    <a:pt x="23957" y="0"/>
                  </a:moveTo>
                  <a:lnTo>
                    <a:pt x="4316742" y="0"/>
                  </a:lnTo>
                  <a:cubicBezTo>
                    <a:pt x="4329973" y="0"/>
                    <a:pt x="4340699" y="10726"/>
                    <a:pt x="4340699" y="23957"/>
                  </a:cubicBezTo>
                  <a:lnTo>
                    <a:pt x="4340699" y="1368324"/>
                  </a:lnTo>
                  <a:cubicBezTo>
                    <a:pt x="4340699" y="1381555"/>
                    <a:pt x="4329973" y="1392281"/>
                    <a:pt x="4316742" y="1392281"/>
                  </a:cubicBezTo>
                  <a:lnTo>
                    <a:pt x="23957" y="1392281"/>
                  </a:lnTo>
                  <a:cubicBezTo>
                    <a:pt x="10726" y="1392281"/>
                    <a:pt x="0" y="1381555"/>
                    <a:pt x="0" y="1368324"/>
                  </a:cubicBezTo>
                  <a:lnTo>
                    <a:pt x="0" y="23957"/>
                  </a:lnTo>
                  <a:cubicBezTo>
                    <a:pt x="0" y="10726"/>
                    <a:pt x="10726" y="0"/>
                    <a:pt x="23957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FFFFFF"/>
              </a:solidFill>
              <a:prstDash val="solid"/>
              <a:round/>
            </a:ln>
          </p:spPr>
        </p:sp>
        <p:sp>
          <p:nvSpPr>
            <p:cNvPr id="33" name="TextBox 6"/>
            <p:cNvSpPr txBox="1"/>
            <p:nvPr/>
          </p:nvSpPr>
          <p:spPr>
            <a:xfrm>
              <a:off x="0" y="-38100"/>
              <a:ext cx="4340699" cy="143038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079"/>
                </a:lnSpc>
              </a:pPr>
              <a:endParaRPr dirty="0"/>
            </a:p>
          </p:txBody>
        </p:sp>
      </p:grpSp>
      <p:grpSp>
        <p:nvGrpSpPr>
          <p:cNvPr id="37" name="Group 4"/>
          <p:cNvGrpSpPr/>
          <p:nvPr/>
        </p:nvGrpSpPr>
        <p:grpSpPr>
          <a:xfrm>
            <a:off x="13566250" y="4397234"/>
            <a:ext cx="4205938" cy="2559640"/>
            <a:chOff x="-170101" y="-38100"/>
            <a:chExt cx="4510800" cy="1437253"/>
          </a:xfrm>
        </p:grpSpPr>
        <p:sp>
          <p:nvSpPr>
            <p:cNvPr id="38" name="Freeform 5"/>
            <p:cNvSpPr/>
            <p:nvPr/>
          </p:nvSpPr>
          <p:spPr>
            <a:xfrm>
              <a:off x="-170101" y="6872"/>
              <a:ext cx="4340699" cy="1392281"/>
            </a:xfrm>
            <a:custGeom>
              <a:avLst/>
              <a:gdLst/>
              <a:ahLst/>
              <a:cxnLst/>
              <a:rect l="l" t="t" r="r" b="b"/>
              <a:pathLst>
                <a:path w="4340699" h="1392281">
                  <a:moveTo>
                    <a:pt x="23957" y="0"/>
                  </a:moveTo>
                  <a:lnTo>
                    <a:pt x="4316742" y="0"/>
                  </a:lnTo>
                  <a:cubicBezTo>
                    <a:pt x="4329973" y="0"/>
                    <a:pt x="4340699" y="10726"/>
                    <a:pt x="4340699" y="23957"/>
                  </a:cubicBezTo>
                  <a:lnTo>
                    <a:pt x="4340699" y="1368324"/>
                  </a:lnTo>
                  <a:cubicBezTo>
                    <a:pt x="4340699" y="1381555"/>
                    <a:pt x="4329973" y="1392281"/>
                    <a:pt x="4316742" y="1392281"/>
                  </a:cubicBezTo>
                  <a:lnTo>
                    <a:pt x="23957" y="1392281"/>
                  </a:lnTo>
                  <a:cubicBezTo>
                    <a:pt x="10726" y="1392281"/>
                    <a:pt x="0" y="1381555"/>
                    <a:pt x="0" y="1368324"/>
                  </a:cubicBezTo>
                  <a:lnTo>
                    <a:pt x="0" y="23957"/>
                  </a:lnTo>
                  <a:cubicBezTo>
                    <a:pt x="0" y="10726"/>
                    <a:pt x="10726" y="0"/>
                    <a:pt x="23957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FFFFFF"/>
              </a:solidFill>
              <a:prstDash val="solid"/>
              <a:round/>
            </a:ln>
          </p:spPr>
        </p:sp>
        <p:sp>
          <p:nvSpPr>
            <p:cNvPr id="39" name="TextBox 6"/>
            <p:cNvSpPr txBox="1"/>
            <p:nvPr/>
          </p:nvSpPr>
          <p:spPr>
            <a:xfrm>
              <a:off x="0" y="-38100"/>
              <a:ext cx="4340699" cy="143038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079"/>
                </a:lnSpc>
              </a:pPr>
              <a:endParaRPr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7CF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7040138" y="6439026"/>
            <a:ext cx="6778295" cy="7210953"/>
          </a:xfrm>
          <a:custGeom>
            <a:avLst/>
            <a:gdLst/>
            <a:ahLst/>
            <a:cxnLst/>
            <a:rect l="l" t="t" r="r" b="b"/>
            <a:pathLst>
              <a:path w="6778295" h="7210953">
                <a:moveTo>
                  <a:pt x="0" y="0"/>
                </a:moveTo>
                <a:lnTo>
                  <a:pt x="6778296" y="0"/>
                </a:lnTo>
                <a:lnTo>
                  <a:pt x="6778296" y="7210953"/>
                </a:lnTo>
                <a:lnTo>
                  <a:pt x="0" y="721095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51000"/>
            </a:blip>
            <a:stretch>
              <a:fillRect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-1149730" y="3302659"/>
            <a:ext cx="12198730" cy="6225207"/>
            <a:chOff x="0" y="0"/>
            <a:chExt cx="3020494" cy="1141402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020494" cy="1141402"/>
            </a:xfrm>
            <a:custGeom>
              <a:avLst/>
              <a:gdLst/>
              <a:ahLst/>
              <a:cxnLst/>
              <a:rect l="l" t="t" r="r" b="b"/>
              <a:pathLst>
                <a:path w="3020494" h="1141402">
                  <a:moveTo>
                    <a:pt x="34428" y="0"/>
                  </a:moveTo>
                  <a:lnTo>
                    <a:pt x="2986066" y="0"/>
                  </a:lnTo>
                  <a:cubicBezTo>
                    <a:pt x="2995197" y="0"/>
                    <a:pt x="3003954" y="3627"/>
                    <a:pt x="3010410" y="10084"/>
                  </a:cubicBezTo>
                  <a:cubicBezTo>
                    <a:pt x="3016867" y="16540"/>
                    <a:pt x="3020494" y="25297"/>
                    <a:pt x="3020494" y="34428"/>
                  </a:cubicBezTo>
                  <a:lnTo>
                    <a:pt x="3020494" y="1106974"/>
                  </a:lnTo>
                  <a:cubicBezTo>
                    <a:pt x="3020494" y="1116105"/>
                    <a:pt x="3016867" y="1124862"/>
                    <a:pt x="3010410" y="1131318"/>
                  </a:cubicBezTo>
                  <a:cubicBezTo>
                    <a:pt x="3003954" y="1137775"/>
                    <a:pt x="2995197" y="1141402"/>
                    <a:pt x="2986066" y="1141402"/>
                  </a:cubicBezTo>
                  <a:lnTo>
                    <a:pt x="34428" y="1141402"/>
                  </a:lnTo>
                  <a:cubicBezTo>
                    <a:pt x="15414" y="1141402"/>
                    <a:pt x="0" y="1125988"/>
                    <a:pt x="0" y="1106974"/>
                  </a:cubicBezTo>
                  <a:lnTo>
                    <a:pt x="0" y="34428"/>
                  </a:lnTo>
                  <a:cubicBezTo>
                    <a:pt x="0" y="25297"/>
                    <a:pt x="3627" y="16540"/>
                    <a:pt x="10084" y="10084"/>
                  </a:cubicBezTo>
                  <a:cubicBezTo>
                    <a:pt x="16540" y="3627"/>
                    <a:pt x="25297" y="0"/>
                    <a:pt x="34428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FFFFFF"/>
              </a:solidFill>
              <a:prstDash val="solid"/>
              <a:round/>
            </a:ln>
          </p:spPr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3020494" cy="117950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079"/>
                </a:lnSpc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12283168" y="-420786"/>
            <a:ext cx="6597412" cy="4117271"/>
            <a:chOff x="0" y="0"/>
            <a:chExt cx="1737590" cy="1084384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737590" cy="1084384"/>
            </a:xfrm>
            <a:custGeom>
              <a:avLst/>
              <a:gdLst/>
              <a:ahLst/>
              <a:cxnLst/>
              <a:rect l="l" t="t" r="r" b="b"/>
              <a:pathLst>
                <a:path w="1737590" h="1084384">
                  <a:moveTo>
                    <a:pt x="59847" y="0"/>
                  </a:moveTo>
                  <a:lnTo>
                    <a:pt x="1677743" y="0"/>
                  </a:lnTo>
                  <a:cubicBezTo>
                    <a:pt x="1710795" y="0"/>
                    <a:pt x="1737590" y="26795"/>
                    <a:pt x="1737590" y="59847"/>
                  </a:cubicBezTo>
                  <a:lnTo>
                    <a:pt x="1737590" y="1024537"/>
                  </a:lnTo>
                  <a:cubicBezTo>
                    <a:pt x="1737590" y="1057589"/>
                    <a:pt x="1710795" y="1084384"/>
                    <a:pt x="1677743" y="1084384"/>
                  </a:cubicBezTo>
                  <a:lnTo>
                    <a:pt x="59847" y="1084384"/>
                  </a:lnTo>
                  <a:cubicBezTo>
                    <a:pt x="26795" y="1084384"/>
                    <a:pt x="0" y="1057589"/>
                    <a:pt x="0" y="1024537"/>
                  </a:cubicBezTo>
                  <a:lnTo>
                    <a:pt x="0" y="59847"/>
                  </a:lnTo>
                  <a:cubicBezTo>
                    <a:pt x="0" y="26795"/>
                    <a:pt x="26795" y="0"/>
                    <a:pt x="59847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FFFFFF"/>
              </a:solidFill>
              <a:prstDash val="solid"/>
              <a:round/>
            </a:ln>
          </p:spPr>
        </p:sp>
        <p:sp>
          <p:nvSpPr>
            <p:cNvPr id="8" name="TextBox 8"/>
            <p:cNvSpPr txBox="1"/>
            <p:nvPr/>
          </p:nvSpPr>
          <p:spPr>
            <a:xfrm>
              <a:off x="0" y="-38100"/>
              <a:ext cx="1737590" cy="112248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079"/>
                </a:lnSpc>
              </a:pPr>
              <a:endParaRPr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-206216" y="9672527"/>
            <a:ext cx="18700433" cy="743950"/>
            <a:chOff x="0" y="0"/>
            <a:chExt cx="4925217" cy="195937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4925217" cy="195937"/>
            </a:xfrm>
            <a:custGeom>
              <a:avLst/>
              <a:gdLst/>
              <a:ahLst/>
              <a:cxnLst/>
              <a:rect l="l" t="t" r="r" b="b"/>
              <a:pathLst>
                <a:path w="4925217" h="195937">
                  <a:moveTo>
                    <a:pt x="0" y="0"/>
                  </a:moveTo>
                  <a:lnTo>
                    <a:pt x="4925217" y="0"/>
                  </a:lnTo>
                  <a:lnTo>
                    <a:pt x="4925217" y="195937"/>
                  </a:lnTo>
                  <a:lnTo>
                    <a:pt x="0" y="195937"/>
                  </a:lnTo>
                  <a:close/>
                </a:path>
              </a:pathLst>
            </a:custGeom>
            <a:solidFill>
              <a:srgbClr val="EFEDDE"/>
            </a:solidFill>
          </p:spPr>
        </p:sp>
        <p:sp>
          <p:nvSpPr>
            <p:cNvPr id="13" name="TextBox 13"/>
            <p:cNvSpPr txBox="1"/>
            <p:nvPr/>
          </p:nvSpPr>
          <p:spPr>
            <a:xfrm>
              <a:off x="0" y="-38100"/>
              <a:ext cx="4925217" cy="23403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079"/>
                </a:lnSpc>
              </a:pPr>
              <a:endParaRPr/>
            </a:p>
          </p:txBody>
        </p:sp>
      </p:grpSp>
      <p:sp>
        <p:nvSpPr>
          <p:cNvPr id="14" name="Freeform 14"/>
          <p:cNvSpPr/>
          <p:nvPr/>
        </p:nvSpPr>
        <p:spPr>
          <a:xfrm>
            <a:off x="578052" y="9072712"/>
            <a:ext cx="1748068" cy="899460"/>
          </a:xfrm>
          <a:custGeom>
            <a:avLst/>
            <a:gdLst/>
            <a:ahLst/>
            <a:cxnLst/>
            <a:rect l="l" t="t" r="r" b="b"/>
            <a:pathLst>
              <a:path w="1748068" h="899460">
                <a:moveTo>
                  <a:pt x="0" y="0"/>
                </a:moveTo>
                <a:lnTo>
                  <a:pt x="1748068" y="0"/>
                </a:lnTo>
                <a:lnTo>
                  <a:pt x="1748068" y="899461"/>
                </a:lnTo>
                <a:lnTo>
                  <a:pt x="0" y="89946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8505698" y="2791738"/>
            <a:ext cx="1076002" cy="993834"/>
          </a:xfrm>
          <a:custGeom>
            <a:avLst/>
            <a:gdLst/>
            <a:ahLst/>
            <a:cxnLst/>
            <a:rect l="l" t="t" r="r" b="b"/>
            <a:pathLst>
              <a:path w="1076002" h="993834">
                <a:moveTo>
                  <a:pt x="0" y="0"/>
                </a:moveTo>
                <a:lnTo>
                  <a:pt x="1076002" y="0"/>
                </a:lnTo>
                <a:lnTo>
                  <a:pt x="1076002" y="993835"/>
                </a:lnTo>
                <a:lnTo>
                  <a:pt x="0" y="99383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6" name="TextBox 16"/>
          <p:cNvSpPr txBox="1"/>
          <p:nvPr/>
        </p:nvSpPr>
        <p:spPr>
          <a:xfrm>
            <a:off x="229940" y="4310983"/>
            <a:ext cx="10514260" cy="437299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3079"/>
              </a:lnSpc>
            </a:pPr>
            <a:r>
              <a:rPr lang="ru-RU" sz="2199" b="1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Куратор: Для чего в рационе должны быть белки?</a:t>
            </a:r>
          </a:p>
          <a:p>
            <a:pPr algn="just">
              <a:lnSpc>
                <a:spcPts val="3079"/>
              </a:lnSpc>
            </a:pPr>
            <a:r>
              <a:rPr lang="ru-RU" sz="21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Верный ответ студентов: белки - источник аминокислот для синтеза ферментов, гормонов, мышечных волокон. Недостаток белка – замедление восстановления тканей после стресса и физических нагрузок.</a:t>
            </a:r>
          </a:p>
          <a:p>
            <a:pPr algn="just">
              <a:lnSpc>
                <a:spcPts val="3079"/>
              </a:lnSpc>
            </a:pPr>
            <a:r>
              <a:rPr lang="ru-RU" sz="2199" b="1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Куратор: Для чего в рационе должны быть жиры?</a:t>
            </a:r>
          </a:p>
          <a:p>
            <a:pPr algn="just">
              <a:lnSpc>
                <a:spcPts val="3079"/>
              </a:lnSpc>
            </a:pPr>
            <a:r>
              <a:rPr lang="ru-RU" sz="21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Верный ответ: Жиры – участвуют в синтезе мембран и гормонов (в том числе половых и кортикостероидов).</a:t>
            </a:r>
          </a:p>
          <a:p>
            <a:pPr algn="just">
              <a:lnSpc>
                <a:spcPts val="3079"/>
              </a:lnSpc>
            </a:pPr>
            <a:r>
              <a:rPr lang="ru-RU" sz="2199" b="1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Куратор: Для чего в рационе должны быть углеводы?</a:t>
            </a:r>
          </a:p>
          <a:p>
            <a:pPr algn="just">
              <a:lnSpc>
                <a:spcPts val="3079"/>
              </a:lnSpc>
            </a:pPr>
            <a:r>
              <a:rPr lang="ru-RU" sz="21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Верный ответ: Углеводы – основной источник энергии для мозга и мышц.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1471136" y="3338097"/>
            <a:ext cx="7199803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just">
              <a:lnSpc>
                <a:spcPts val="6638"/>
              </a:lnSpc>
              <a:spcBef>
                <a:spcPct val="0"/>
              </a:spcBef>
            </a:pPr>
            <a:r>
              <a:rPr lang="ru-RU" sz="5400" b="1" i="1" u="none" strike="noStrike" dirty="0">
                <a:solidFill>
                  <a:srgbClr val="000000"/>
                </a:solidFill>
                <a:latin typeface="Baskerville Display PT Bold Italics"/>
                <a:ea typeface="Baskerville Display PT Bold Italics"/>
                <a:cs typeface="Baskerville Display PT Bold Italics"/>
                <a:sym typeface="Baskerville Display PT Bold Italics"/>
              </a:rPr>
              <a:t>Примеры вопросов:</a:t>
            </a:r>
            <a:endParaRPr lang="en-US" sz="5400" b="1" i="1" u="none" strike="noStrike" dirty="0">
              <a:solidFill>
                <a:srgbClr val="000000"/>
              </a:solidFill>
              <a:latin typeface="Baskerville Display PT Bold Italics"/>
              <a:ea typeface="Baskerville Display PT Bold Italics"/>
              <a:cs typeface="Baskerville Display PT Bold Italics"/>
              <a:sym typeface="Baskerville Display PT Bold Italics"/>
            </a:endParaRPr>
          </a:p>
        </p:txBody>
      </p:sp>
      <p:sp>
        <p:nvSpPr>
          <p:cNvPr id="18" name="Freeform 18"/>
          <p:cNvSpPr/>
          <p:nvPr/>
        </p:nvSpPr>
        <p:spPr>
          <a:xfrm rot="-5400000">
            <a:off x="-3389148" y="-4026262"/>
            <a:ext cx="6778295" cy="7210953"/>
          </a:xfrm>
          <a:custGeom>
            <a:avLst/>
            <a:gdLst/>
            <a:ahLst/>
            <a:cxnLst/>
            <a:rect l="l" t="t" r="r" b="b"/>
            <a:pathLst>
              <a:path w="6778295" h="7210953">
                <a:moveTo>
                  <a:pt x="0" y="0"/>
                </a:moveTo>
                <a:lnTo>
                  <a:pt x="6778296" y="0"/>
                </a:lnTo>
                <a:lnTo>
                  <a:pt x="6778296" y="7210952"/>
                </a:lnTo>
                <a:lnTo>
                  <a:pt x="0" y="721095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51000"/>
            </a:blip>
            <a:stretch>
              <a:fillRect/>
            </a:stretch>
          </a:blipFill>
        </p:spPr>
      </p:sp>
      <p:sp>
        <p:nvSpPr>
          <p:cNvPr id="19" name="TextBox 23"/>
          <p:cNvSpPr txBox="1"/>
          <p:nvPr/>
        </p:nvSpPr>
        <p:spPr>
          <a:xfrm>
            <a:off x="-189317" y="851763"/>
            <a:ext cx="11680468" cy="169277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ctr">
              <a:lnSpc>
                <a:spcPts val="6638"/>
              </a:lnSpc>
              <a:spcBef>
                <a:spcPct val="0"/>
              </a:spcBef>
            </a:pPr>
            <a:r>
              <a:rPr lang="ru-RU" sz="5400" b="1" i="1" dirty="0">
                <a:solidFill>
                  <a:srgbClr val="000000"/>
                </a:solidFill>
                <a:latin typeface="Baskerville Display PT Bold Italics"/>
                <a:ea typeface="Baskerville Display PT Bold Italics"/>
                <a:cs typeface="Baskerville Display PT Bold Italics"/>
                <a:sym typeface="Baskerville Display PT Bold Italics"/>
              </a:rPr>
              <a:t>Интерактивный блок </a:t>
            </a:r>
          </a:p>
          <a:p>
            <a:pPr lvl="0" algn="ctr">
              <a:lnSpc>
                <a:spcPts val="6638"/>
              </a:lnSpc>
              <a:spcBef>
                <a:spcPct val="0"/>
              </a:spcBef>
            </a:pPr>
            <a:r>
              <a:rPr lang="ru-RU" sz="5400" b="1" i="1" dirty="0">
                <a:solidFill>
                  <a:srgbClr val="000000"/>
                </a:solidFill>
                <a:latin typeface="Baskerville Display PT Bold Italics"/>
                <a:ea typeface="Baskerville Display PT Bold Italics"/>
                <a:cs typeface="Baskerville Display PT Bold Italics"/>
                <a:sym typeface="Baskerville Display PT Bold Italics"/>
              </a:rPr>
              <a:t>«Конструктор рациона»</a:t>
            </a:r>
            <a:endParaRPr lang="en-US" sz="5400" b="1" i="1" u="none" strike="noStrike" dirty="0">
              <a:solidFill>
                <a:srgbClr val="000000"/>
              </a:solidFill>
              <a:latin typeface="Baskerville Display PT Bold Italics"/>
              <a:ea typeface="Baskerville Display PT Bold Italics"/>
              <a:cs typeface="Baskerville Display PT Bold Italics"/>
              <a:sym typeface="Baskerville Display PT Bold Italics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11150617" y="74509"/>
            <a:ext cx="3733800" cy="48006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14345225" y="4814939"/>
            <a:ext cx="3733800" cy="48006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77533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D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1612140">
            <a:off x="-3023769" y="-4031197"/>
            <a:ext cx="11405048" cy="12133030"/>
          </a:xfrm>
          <a:custGeom>
            <a:avLst/>
            <a:gdLst/>
            <a:ahLst/>
            <a:cxnLst/>
            <a:rect l="l" t="t" r="r" b="b"/>
            <a:pathLst>
              <a:path w="11405048" h="12133030">
                <a:moveTo>
                  <a:pt x="0" y="0"/>
                </a:moveTo>
                <a:lnTo>
                  <a:pt x="11405048" y="0"/>
                </a:lnTo>
                <a:lnTo>
                  <a:pt x="11405048" y="12133030"/>
                </a:lnTo>
                <a:lnTo>
                  <a:pt x="0" y="1213303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51000"/>
            </a:blip>
            <a:stretch>
              <a:fillRect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2258440" y="4169954"/>
            <a:ext cx="1564795" cy="1947092"/>
            <a:chOff x="0" y="0"/>
            <a:chExt cx="812800" cy="1011377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812800" cy="1011377"/>
            </a:xfrm>
            <a:custGeom>
              <a:avLst/>
              <a:gdLst/>
              <a:ahLst/>
              <a:cxnLst/>
              <a:rect l="l" t="t" r="r" b="b"/>
              <a:pathLst>
                <a:path w="812800" h="1011377">
                  <a:moveTo>
                    <a:pt x="113794" y="0"/>
                  </a:moveTo>
                  <a:lnTo>
                    <a:pt x="699006" y="0"/>
                  </a:lnTo>
                  <a:cubicBezTo>
                    <a:pt x="761853" y="0"/>
                    <a:pt x="812800" y="50947"/>
                    <a:pt x="812800" y="113794"/>
                  </a:cubicBezTo>
                  <a:lnTo>
                    <a:pt x="812800" y="897583"/>
                  </a:lnTo>
                  <a:cubicBezTo>
                    <a:pt x="812800" y="960429"/>
                    <a:pt x="761853" y="1011377"/>
                    <a:pt x="699006" y="1011377"/>
                  </a:cubicBezTo>
                  <a:lnTo>
                    <a:pt x="113794" y="1011377"/>
                  </a:lnTo>
                  <a:cubicBezTo>
                    <a:pt x="50947" y="1011377"/>
                    <a:pt x="0" y="960429"/>
                    <a:pt x="0" y="897583"/>
                  </a:cubicBezTo>
                  <a:lnTo>
                    <a:pt x="0" y="113794"/>
                  </a:lnTo>
                  <a:cubicBezTo>
                    <a:pt x="0" y="50947"/>
                    <a:pt x="50947" y="0"/>
                    <a:pt x="113794" y="0"/>
                  </a:cubicBezTo>
                  <a:close/>
                </a:path>
              </a:pathLst>
            </a:custGeom>
            <a:blipFill>
              <a:blip r:embed="rId3"/>
              <a:stretch>
                <a:fillRect l="-43294" r="-43294"/>
              </a:stretch>
            </a:blipFill>
          </p:spPr>
        </p:sp>
      </p:grpSp>
      <p:grpSp>
        <p:nvGrpSpPr>
          <p:cNvPr id="5" name="Group 5"/>
          <p:cNvGrpSpPr/>
          <p:nvPr/>
        </p:nvGrpSpPr>
        <p:grpSpPr>
          <a:xfrm>
            <a:off x="5309134" y="4169954"/>
            <a:ext cx="1564795" cy="1947092"/>
            <a:chOff x="0" y="0"/>
            <a:chExt cx="812800" cy="1011377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812800" cy="1011377"/>
            </a:xfrm>
            <a:custGeom>
              <a:avLst/>
              <a:gdLst/>
              <a:ahLst/>
              <a:cxnLst/>
              <a:rect l="l" t="t" r="r" b="b"/>
              <a:pathLst>
                <a:path w="812800" h="1011377">
                  <a:moveTo>
                    <a:pt x="113794" y="0"/>
                  </a:moveTo>
                  <a:lnTo>
                    <a:pt x="699006" y="0"/>
                  </a:lnTo>
                  <a:cubicBezTo>
                    <a:pt x="761853" y="0"/>
                    <a:pt x="812800" y="50947"/>
                    <a:pt x="812800" y="113794"/>
                  </a:cubicBezTo>
                  <a:lnTo>
                    <a:pt x="812800" y="897583"/>
                  </a:lnTo>
                  <a:cubicBezTo>
                    <a:pt x="812800" y="960429"/>
                    <a:pt x="761853" y="1011377"/>
                    <a:pt x="699006" y="1011377"/>
                  </a:cubicBezTo>
                  <a:lnTo>
                    <a:pt x="113794" y="1011377"/>
                  </a:lnTo>
                  <a:cubicBezTo>
                    <a:pt x="50947" y="1011377"/>
                    <a:pt x="0" y="960429"/>
                    <a:pt x="0" y="897583"/>
                  </a:cubicBezTo>
                  <a:lnTo>
                    <a:pt x="0" y="113794"/>
                  </a:lnTo>
                  <a:cubicBezTo>
                    <a:pt x="0" y="50947"/>
                    <a:pt x="50947" y="0"/>
                    <a:pt x="113794" y="0"/>
                  </a:cubicBezTo>
                  <a:close/>
                </a:path>
              </a:pathLst>
            </a:custGeom>
            <a:blipFill>
              <a:blip r:embed="rId4"/>
              <a:stretch>
                <a:fillRect l="-43323" r="-43323"/>
              </a:stretch>
            </a:blipFill>
          </p:spPr>
        </p:sp>
      </p:grpSp>
      <p:grpSp>
        <p:nvGrpSpPr>
          <p:cNvPr id="7" name="Group 7"/>
          <p:cNvGrpSpPr/>
          <p:nvPr/>
        </p:nvGrpSpPr>
        <p:grpSpPr>
          <a:xfrm>
            <a:off x="8363376" y="4169954"/>
            <a:ext cx="1564795" cy="1947092"/>
            <a:chOff x="0" y="0"/>
            <a:chExt cx="812800" cy="1011377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812800" cy="1011377"/>
            </a:xfrm>
            <a:custGeom>
              <a:avLst/>
              <a:gdLst/>
              <a:ahLst/>
              <a:cxnLst/>
              <a:rect l="l" t="t" r="r" b="b"/>
              <a:pathLst>
                <a:path w="812800" h="1011377">
                  <a:moveTo>
                    <a:pt x="113794" y="0"/>
                  </a:moveTo>
                  <a:lnTo>
                    <a:pt x="699006" y="0"/>
                  </a:lnTo>
                  <a:cubicBezTo>
                    <a:pt x="761853" y="0"/>
                    <a:pt x="812800" y="50947"/>
                    <a:pt x="812800" y="113794"/>
                  </a:cubicBezTo>
                  <a:lnTo>
                    <a:pt x="812800" y="897583"/>
                  </a:lnTo>
                  <a:cubicBezTo>
                    <a:pt x="812800" y="960429"/>
                    <a:pt x="761853" y="1011377"/>
                    <a:pt x="699006" y="1011377"/>
                  </a:cubicBezTo>
                  <a:lnTo>
                    <a:pt x="113794" y="1011377"/>
                  </a:lnTo>
                  <a:cubicBezTo>
                    <a:pt x="50947" y="1011377"/>
                    <a:pt x="0" y="960429"/>
                    <a:pt x="0" y="897583"/>
                  </a:cubicBezTo>
                  <a:lnTo>
                    <a:pt x="0" y="113794"/>
                  </a:lnTo>
                  <a:cubicBezTo>
                    <a:pt x="0" y="50947"/>
                    <a:pt x="50947" y="0"/>
                    <a:pt x="113794" y="0"/>
                  </a:cubicBezTo>
                  <a:close/>
                </a:path>
              </a:pathLst>
            </a:custGeom>
            <a:blipFill>
              <a:blip r:embed="rId5"/>
              <a:stretch>
                <a:fillRect t="-10274" b="-10274"/>
              </a:stretch>
            </a:blipFill>
          </p:spPr>
        </p:sp>
      </p:grpSp>
      <p:grpSp>
        <p:nvGrpSpPr>
          <p:cNvPr id="9" name="Group 9"/>
          <p:cNvGrpSpPr/>
          <p:nvPr/>
        </p:nvGrpSpPr>
        <p:grpSpPr>
          <a:xfrm>
            <a:off x="-742884" y="3052359"/>
            <a:ext cx="19621336" cy="3345888"/>
            <a:chOff x="0" y="0"/>
            <a:chExt cx="2084301" cy="881222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2084301" cy="881222"/>
            </a:xfrm>
            <a:custGeom>
              <a:avLst/>
              <a:gdLst/>
              <a:ahLst/>
              <a:cxnLst/>
              <a:rect l="l" t="t" r="r" b="b"/>
              <a:pathLst>
                <a:path w="2084301" h="881222">
                  <a:moveTo>
                    <a:pt x="49892" y="0"/>
                  </a:moveTo>
                  <a:lnTo>
                    <a:pt x="2034409" y="0"/>
                  </a:lnTo>
                  <a:cubicBezTo>
                    <a:pt x="2061963" y="0"/>
                    <a:pt x="2084301" y="22337"/>
                    <a:pt x="2084301" y="49892"/>
                  </a:cubicBezTo>
                  <a:lnTo>
                    <a:pt x="2084301" y="831329"/>
                  </a:lnTo>
                  <a:cubicBezTo>
                    <a:pt x="2084301" y="858884"/>
                    <a:pt x="2061963" y="881222"/>
                    <a:pt x="2034409" y="881222"/>
                  </a:cubicBezTo>
                  <a:lnTo>
                    <a:pt x="49892" y="881222"/>
                  </a:lnTo>
                  <a:cubicBezTo>
                    <a:pt x="22337" y="881222"/>
                    <a:pt x="0" y="858884"/>
                    <a:pt x="0" y="831329"/>
                  </a:cubicBezTo>
                  <a:lnTo>
                    <a:pt x="0" y="49892"/>
                  </a:lnTo>
                  <a:cubicBezTo>
                    <a:pt x="0" y="22337"/>
                    <a:pt x="22337" y="0"/>
                    <a:pt x="49892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FFFFFF"/>
              </a:solidFill>
              <a:prstDash val="solid"/>
              <a:round/>
            </a:ln>
          </p:spPr>
        </p:sp>
        <p:sp>
          <p:nvSpPr>
            <p:cNvPr id="11" name="TextBox 11"/>
            <p:cNvSpPr txBox="1"/>
            <p:nvPr/>
          </p:nvSpPr>
          <p:spPr>
            <a:xfrm>
              <a:off x="0" y="-38100"/>
              <a:ext cx="2084301" cy="91932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079"/>
                </a:lnSpc>
              </a:pPr>
              <a:endParaRPr/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11414071" y="4169954"/>
            <a:ext cx="1564795" cy="1947092"/>
            <a:chOff x="0" y="0"/>
            <a:chExt cx="812800" cy="1011377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812800" cy="1011377"/>
            </a:xfrm>
            <a:custGeom>
              <a:avLst/>
              <a:gdLst/>
              <a:ahLst/>
              <a:cxnLst/>
              <a:rect l="l" t="t" r="r" b="b"/>
              <a:pathLst>
                <a:path w="812800" h="1011377">
                  <a:moveTo>
                    <a:pt x="113794" y="0"/>
                  </a:moveTo>
                  <a:lnTo>
                    <a:pt x="699006" y="0"/>
                  </a:lnTo>
                  <a:cubicBezTo>
                    <a:pt x="761853" y="0"/>
                    <a:pt x="812800" y="50947"/>
                    <a:pt x="812800" y="113794"/>
                  </a:cubicBezTo>
                  <a:lnTo>
                    <a:pt x="812800" y="897583"/>
                  </a:lnTo>
                  <a:cubicBezTo>
                    <a:pt x="812800" y="960429"/>
                    <a:pt x="761853" y="1011377"/>
                    <a:pt x="699006" y="1011377"/>
                  </a:cubicBezTo>
                  <a:lnTo>
                    <a:pt x="113794" y="1011377"/>
                  </a:lnTo>
                  <a:cubicBezTo>
                    <a:pt x="50947" y="1011377"/>
                    <a:pt x="0" y="960429"/>
                    <a:pt x="0" y="897583"/>
                  </a:cubicBezTo>
                  <a:lnTo>
                    <a:pt x="0" y="113794"/>
                  </a:lnTo>
                  <a:cubicBezTo>
                    <a:pt x="0" y="50947"/>
                    <a:pt x="50947" y="0"/>
                    <a:pt x="113794" y="0"/>
                  </a:cubicBezTo>
                  <a:close/>
                </a:path>
              </a:pathLst>
            </a:custGeom>
            <a:blipFill>
              <a:blip r:embed="rId6"/>
              <a:stretch>
                <a:fillRect l="-43323" r="-43323"/>
              </a:stretch>
            </a:blipFill>
          </p:spPr>
        </p:sp>
      </p:grpSp>
      <p:grpSp>
        <p:nvGrpSpPr>
          <p:cNvPr id="14" name="Group 14"/>
          <p:cNvGrpSpPr/>
          <p:nvPr/>
        </p:nvGrpSpPr>
        <p:grpSpPr>
          <a:xfrm>
            <a:off x="14464766" y="4169954"/>
            <a:ext cx="1564795" cy="1947092"/>
            <a:chOff x="0" y="0"/>
            <a:chExt cx="812800" cy="1011377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812800" cy="1011377"/>
            </a:xfrm>
            <a:custGeom>
              <a:avLst/>
              <a:gdLst/>
              <a:ahLst/>
              <a:cxnLst/>
              <a:rect l="l" t="t" r="r" b="b"/>
              <a:pathLst>
                <a:path w="812800" h="1011377">
                  <a:moveTo>
                    <a:pt x="113794" y="0"/>
                  </a:moveTo>
                  <a:lnTo>
                    <a:pt x="699006" y="0"/>
                  </a:lnTo>
                  <a:cubicBezTo>
                    <a:pt x="761853" y="0"/>
                    <a:pt x="812800" y="50947"/>
                    <a:pt x="812800" y="113794"/>
                  </a:cubicBezTo>
                  <a:lnTo>
                    <a:pt x="812800" y="897583"/>
                  </a:lnTo>
                  <a:cubicBezTo>
                    <a:pt x="812800" y="960429"/>
                    <a:pt x="761853" y="1011377"/>
                    <a:pt x="699006" y="1011377"/>
                  </a:cubicBezTo>
                  <a:lnTo>
                    <a:pt x="113794" y="1011377"/>
                  </a:lnTo>
                  <a:cubicBezTo>
                    <a:pt x="50947" y="1011377"/>
                    <a:pt x="0" y="960429"/>
                    <a:pt x="0" y="897583"/>
                  </a:cubicBezTo>
                  <a:lnTo>
                    <a:pt x="0" y="113794"/>
                  </a:lnTo>
                  <a:cubicBezTo>
                    <a:pt x="0" y="50947"/>
                    <a:pt x="50947" y="0"/>
                    <a:pt x="113794" y="0"/>
                  </a:cubicBezTo>
                  <a:close/>
                </a:path>
              </a:pathLst>
            </a:custGeom>
            <a:blipFill>
              <a:blip r:embed="rId7"/>
              <a:stretch>
                <a:fillRect l="-48555" t="-5606" r="-48555"/>
              </a:stretch>
            </a:blipFill>
          </p:spPr>
        </p:sp>
      </p:grpSp>
      <p:grpSp>
        <p:nvGrpSpPr>
          <p:cNvPr id="16" name="Group 16"/>
          <p:cNvGrpSpPr/>
          <p:nvPr/>
        </p:nvGrpSpPr>
        <p:grpSpPr>
          <a:xfrm>
            <a:off x="-599994" y="1695647"/>
            <a:ext cx="19621336" cy="1180782"/>
            <a:chOff x="0" y="0"/>
            <a:chExt cx="4582786" cy="440611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4582786" cy="440611"/>
            </a:xfrm>
            <a:custGeom>
              <a:avLst/>
              <a:gdLst/>
              <a:ahLst/>
              <a:cxnLst/>
              <a:rect l="l" t="t" r="r" b="b"/>
              <a:pathLst>
                <a:path w="4582786" h="440611">
                  <a:moveTo>
                    <a:pt x="22691" y="0"/>
                  </a:moveTo>
                  <a:lnTo>
                    <a:pt x="4560095" y="0"/>
                  </a:lnTo>
                  <a:cubicBezTo>
                    <a:pt x="4572627" y="0"/>
                    <a:pt x="4582786" y="10159"/>
                    <a:pt x="4582786" y="22691"/>
                  </a:cubicBezTo>
                  <a:lnTo>
                    <a:pt x="4582786" y="417919"/>
                  </a:lnTo>
                  <a:cubicBezTo>
                    <a:pt x="4582786" y="430451"/>
                    <a:pt x="4572627" y="440611"/>
                    <a:pt x="4560095" y="440611"/>
                  </a:cubicBezTo>
                  <a:lnTo>
                    <a:pt x="22691" y="440611"/>
                  </a:lnTo>
                  <a:cubicBezTo>
                    <a:pt x="10159" y="440611"/>
                    <a:pt x="0" y="430451"/>
                    <a:pt x="0" y="417919"/>
                  </a:cubicBezTo>
                  <a:lnTo>
                    <a:pt x="0" y="22691"/>
                  </a:lnTo>
                  <a:cubicBezTo>
                    <a:pt x="0" y="10159"/>
                    <a:pt x="10159" y="0"/>
                    <a:pt x="22691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FFFFFF"/>
              </a:solidFill>
              <a:prstDash val="solid"/>
              <a:round/>
            </a:ln>
          </p:spPr>
        </p:sp>
        <p:sp>
          <p:nvSpPr>
            <p:cNvPr id="18" name="TextBox 18"/>
            <p:cNvSpPr txBox="1"/>
            <p:nvPr/>
          </p:nvSpPr>
          <p:spPr>
            <a:xfrm>
              <a:off x="0" y="-38100"/>
              <a:ext cx="4582786" cy="47871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079"/>
                </a:lnSpc>
              </a:pPr>
              <a:endParaRPr/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-206216" y="9672527"/>
            <a:ext cx="18700433" cy="743950"/>
            <a:chOff x="0" y="0"/>
            <a:chExt cx="4925217" cy="195937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4925217" cy="195937"/>
            </a:xfrm>
            <a:custGeom>
              <a:avLst/>
              <a:gdLst/>
              <a:ahLst/>
              <a:cxnLst/>
              <a:rect l="l" t="t" r="r" b="b"/>
              <a:pathLst>
                <a:path w="4925217" h="195937">
                  <a:moveTo>
                    <a:pt x="0" y="0"/>
                  </a:moveTo>
                  <a:lnTo>
                    <a:pt x="4925217" y="0"/>
                  </a:lnTo>
                  <a:lnTo>
                    <a:pt x="4925217" y="195937"/>
                  </a:lnTo>
                  <a:lnTo>
                    <a:pt x="0" y="195937"/>
                  </a:lnTo>
                  <a:close/>
                </a:path>
              </a:pathLst>
            </a:custGeom>
            <a:solidFill>
              <a:srgbClr val="C7CFBA"/>
            </a:solidFill>
          </p:spPr>
        </p:sp>
        <p:sp>
          <p:nvSpPr>
            <p:cNvPr id="21" name="TextBox 21"/>
            <p:cNvSpPr txBox="1"/>
            <p:nvPr/>
          </p:nvSpPr>
          <p:spPr>
            <a:xfrm>
              <a:off x="0" y="-38100"/>
              <a:ext cx="4925217" cy="23403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079"/>
                </a:lnSpc>
              </a:pPr>
              <a:endParaRPr/>
            </a:p>
          </p:txBody>
        </p:sp>
      </p:grpSp>
      <p:sp>
        <p:nvSpPr>
          <p:cNvPr id="22" name="Freeform 22"/>
          <p:cNvSpPr/>
          <p:nvPr/>
        </p:nvSpPr>
        <p:spPr>
          <a:xfrm>
            <a:off x="16488186" y="2573974"/>
            <a:ext cx="1175750" cy="1004732"/>
          </a:xfrm>
          <a:custGeom>
            <a:avLst/>
            <a:gdLst/>
            <a:ahLst/>
            <a:cxnLst/>
            <a:rect l="l" t="t" r="r" b="b"/>
            <a:pathLst>
              <a:path w="1175750" h="1004732">
                <a:moveTo>
                  <a:pt x="0" y="0"/>
                </a:moveTo>
                <a:lnTo>
                  <a:pt x="1175750" y="0"/>
                </a:lnTo>
                <a:lnTo>
                  <a:pt x="1175750" y="1004731"/>
                </a:lnTo>
                <a:lnTo>
                  <a:pt x="0" y="1004731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23" name="TextBox 23"/>
          <p:cNvSpPr txBox="1"/>
          <p:nvPr/>
        </p:nvSpPr>
        <p:spPr>
          <a:xfrm>
            <a:off x="1674972" y="-23902"/>
            <a:ext cx="15071405" cy="169277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ctr">
              <a:lnSpc>
                <a:spcPts val="6638"/>
              </a:lnSpc>
              <a:spcBef>
                <a:spcPct val="0"/>
              </a:spcBef>
            </a:pPr>
            <a:r>
              <a:rPr lang="ru-RU" sz="5400" b="1" i="1" dirty="0">
                <a:solidFill>
                  <a:srgbClr val="000000"/>
                </a:solidFill>
                <a:latin typeface="Baskerville Display PT Bold Italics"/>
                <a:ea typeface="Baskerville Display PT Bold Italics"/>
                <a:cs typeface="Baskerville Display PT Bold Italics"/>
                <a:sym typeface="Baskerville Display PT Bold Italics"/>
              </a:rPr>
              <a:t>Интерактивный блок </a:t>
            </a:r>
          </a:p>
          <a:p>
            <a:pPr lvl="0" algn="ctr">
              <a:lnSpc>
                <a:spcPts val="6638"/>
              </a:lnSpc>
              <a:spcBef>
                <a:spcPct val="0"/>
              </a:spcBef>
            </a:pPr>
            <a:r>
              <a:rPr lang="ru-RU" sz="5400" b="1" i="1" dirty="0">
                <a:solidFill>
                  <a:srgbClr val="000000"/>
                </a:solidFill>
                <a:latin typeface="Baskerville Display PT Bold Italics"/>
                <a:ea typeface="Baskerville Display PT Bold Italics"/>
                <a:cs typeface="Baskerville Display PT Bold Italics"/>
                <a:sym typeface="Baskerville Display PT Bold Italics"/>
              </a:rPr>
              <a:t>«Пищевые привычки под микроскопом»</a:t>
            </a:r>
            <a:endParaRPr lang="en-US" sz="5400" b="1" i="1" u="none" strike="noStrike" dirty="0">
              <a:solidFill>
                <a:srgbClr val="000000"/>
              </a:solidFill>
              <a:latin typeface="Baskerville Display PT Bold Italics"/>
              <a:ea typeface="Baskerville Display PT Bold Italics"/>
              <a:cs typeface="Baskerville Display PT Bold Italics"/>
              <a:sym typeface="Baskerville Display PT Bold Italics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474222" y="1975459"/>
            <a:ext cx="17585178" cy="79508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3079"/>
              </a:lnSpc>
            </a:pPr>
            <a:r>
              <a:rPr lang="ru-RU" sz="24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Игра проводится в формате мини-соревнования в 4 командах. Команды получают карточки с продуктами и должны разделить их на 3 категории: «Полезно для работы мозга», «Источник энергии», «Лучше избегать» </a:t>
            </a:r>
            <a:endParaRPr lang="en-US" sz="2400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5" name="TextBox 25"/>
          <p:cNvSpPr txBox="1"/>
          <p:nvPr/>
        </p:nvSpPr>
        <p:spPr>
          <a:xfrm>
            <a:off x="2285274" y="3373283"/>
            <a:ext cx="1511127" cy="3727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ru-RU" sz="21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Фрукты</a:t>
            </a:r>
            <a:endParaRPr lang="en-US" sz="2199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6" name="TextBox 26"/>
          <p:cNvSpPr txBox="1"/>
          <p:nvPr/>
        </p:nvSpPr>
        <p:spPr>
          <a:xfrm>
            <a:off x="4859686" y="3373283"/>
            <a:ext cx="2463692" cy="3727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ru-RU" sz="21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Овощи</a:t>
            </a:r>
            <a:endParaRPr lang="en-US" sz="2199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7" name="TextBox 27"/>
          <p:cNvSpPr txBox="1"/>
          <p:nvPr/>
        </p:nvSpPr>
        <p:spPr>
          <a:xfrm>
            <a:off x="7913928" y="3373283"/>
            <a:ext cx="2593494" cy="79508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ru-RU" sz="21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Цельнозерновые</a:t>
            </a:r>
            <a:r>
              <a:rPr lang="ru-RU" sz="21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крупы</a:t>
            </a:r>
            <a:endParaRPr lang="en-US" sz="2199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8" name="TextBox 28"/>
          <p:cNvSpPr txBox="1"/>
          <p:nvPr/>
        </p:nvSpPr>
        <p:spPr>
          <a:xfrm>
            <a:off x="10964622" y="3373283"/>
            <a:ext cx="2463692" cy="3727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ru-RU" sz="21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Постные белки</a:t>
            </a:r>
            <a:endParaRPr lang="en-US" sz="2199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9" name="TextBox 29"/>
          <p:cNvSpPr txBox="1"/>
          <p:nvPr/>
        </p:nvSpPr>
        <p:spPr>
          <a:xfrm>
            <a:off x="14130813" y="3373283"/>
            <a:ext cx="2232699" cy="7654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ru-RU" sz="21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Полезные жиры</a:t>
            </a:r>
            <a:endParaRPr lang="en-US" sz="2199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0" name="Freeform 30"/>
          <p:cNvSpPr/>
          <p:nvPr/>
        </p:nvSpPr>
        <p:spPr>
          <a:xfrm>
            <a:off x="474222" y="1245917"/>
            <a:ext cx="1748068" cy="899460"/>
          </a:xfrm>
          <a:custGeom>
            <a:avLst/>
            <a:gdLst/>
            <a:ahLst/>
            <a:cxnLst/>
            <a:rect l="l" t="t" r="r" b="b"/>
            <a:pathLst>
              <a:path w="1748068" h="899460">
                <a:moveTo>
                  <a:pt x="0" y="0"/>
                </a:moveTo>
                <a:lnTo>
                  <a:pt x="1748068" y="0"/>
                </a:lnTo>
                <a:lnTo>
                  <a:pt x="1748068" y="899461"/>
                </a:lnTo>
                <a:lnTo>
                  <a:pt x="0" y="899461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31" name="Скругленный прямоугольник 30"/>
          <p:cNvSpPr/>
          <p:nvPr/>
        </p:nvSpPr>
        <p:spPr>
          <a:xfrm>
            <a:off x="704818" y="6739987"/>
            <a:ext cx="5029200" cy="251460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6559548" y="6744957"/>
            <a:ext cx="5029200" cy="251460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12414278" y="6744957"/>
            <a:ext cx="5029200" cy="251460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E8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741942" y="383307"/>
            <a:ext cx="4995385" cy="6498662"/>
            <a:chOff x="0" y="0"/>
            <a:chExt cx="1315657" cy="171158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315657" cy="1711582"/>
            </a:xfrm>
            <a:custGeom>
              <a:avLst/>
              <a:gdLst/>
              <a:ahLst/>
              <a:cxnLst/>
              <a:rect l="l" t="t" r="r" b="b"/>
              <a:pathLst>
                <a:path w="1315657" h="1711582">
                  <a:moveTo>
                    <a:pt x="79041" y="0"/>
                  </a:moveTo>
                  <a:lnTo>
                    <a:pt x="1236616" y="0"/>
                  </a:lnTo>
                  <a:cubicBezTo>
                    <a:pt x="1257579" y="0"/>
                    <a:pt x="1277684" y="8327"/>
                    <a:pt x="1292507" y="23150"/>
                  </a:cubicBezTo>
                  <a:cubicBezTo>
                    <a:pt x="1307330" y="37973"/>
                    <a:pt x="1315657" y="58078"/>
                    <a:pt x="1315657" y="79041"/>
                  </a:cubicBezTo>
                  <a:lnTo>
                    <a:pt x="1315657" y="1632541"/>
                  </a:lnTo>
                  <a:cubicBezTo>
                    <a:pt x="1315657" y="1676194"/>
                    <a:pt x="1280269" y="1711582"/>
                    <a:pt x="1236616" y="1711582"/>
                  </a:cubicBezTo>
                  <a:lnTo>
                    <a:pt x="79041" y="1711582"/>
                  </a:lnTo>
                  <a:cubicBezTo>
                    <a:pt x="35388" y="1711582"/>
                    <a:pt x="0" y="1676194"/>
                    <a:pt x="0" y="1632541"/>
                  </a:cubicBezTo>
                  <a:lnTo>
                    <a:pt x="0" y="79041"/>
                  </a:lnTo>
                  <a:cubicBezTo>
                    <a:pt x="0" y="35388"/>
                    <a:pt x="35388" y="0"/>
                    <a:pt x="79041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FFFFFF"/>
              </a:solidFill>
              <a:prstDash val="solid"/>
              <a:round/>
            </a:ln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1315657" cy="174968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079"/>
                </a:lnSpc>
              </a:pPr>
              <a:endParaRPr/>
            </a:p>
          </p:txBody>
        </p:sp>
      </p:grpSp>
      <p:sp>
        <p:nvSpPr>
          <p:cNvPr id="7" name="Freeform 7"/>
          <p:cNvSpPr/>
          <p:nvPr/>
        </p:nvSpPr>
        <p:spPr>
          <a:xfrm rot="-1612140">
            <a:off x="9610459" y="512474"/>
            <a:ext cx="11405048" cy="12133030"/>
          </a:xfrm>
          <a:custGeom>
            <a:avLst/>
            <a:gdLst/>
            <a:ahLst/>
            <a:cxnLst/>
            <a:rect l="l" t="t" r="r" b="b"/>
            <a:pathLst>
              <a:path w="11405048" h="12133030">
                <a:moveTo>
                  <a:pt x="0" y="0"/>
                </a:moveTo>
                <a:lnTo>
                  <a:pt x="11405049" y="0"/>
                </a:lnTo>
                <a:lnTo>
                  <a:pt x="11405049" y="12133030"/>
                </a:lnTo>
                <a:lnTo>
                  <a:pt x="0" y="1213303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51000"/>
            </a:blip>
            <a:stretch>
              <a:fillRect/>
            </a:stretch>
          </a:blipFill>
        </p:spPr>
      </p:sp>
      <p:grpSp>
        <p:nvGrpSpPr>
          <p:cNvPr id="8" name="Group 8"/>
          <p:cNvGrpSpPr/>
          <p:nvPr/>
        </p:nvGrpSpPr>
        <p:grpSpPr>
          <a:xfrm>
            <a:off x="7253035" y="3695700"/>
            <a:ext cx="12009664" cy="5832167"/>
            <a:chOff x="0" y="0"/>
            <a:chExt cx="3163039" cy="1084384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163039" cy="1084384"/>
            </a:xfrm>
            <a:custGeom>
              <a:avLst/>
              <a:gdLst/>
              <a:ahLst/>
              <a:cxnLst/>
              <a:rect l="l" t="t" r="r" b="b"/>
              <a:pathLst>
                <a:path w="3163039" h="1084384">
                  <a:moveTo>
                    <a:pt x="32877" y="0"/>
                  </a:moveTo>
                  <a:lnTo>
                    <a:pt x="3130162" y="0"/>
                  </a:lnTo>
                  <a:cubicBezTo>
                    <a:pt x="3138882" y="0"/>
                    <a:pt x="3147244" y="3464"/>
                    <a:pt x="3153410" y="9629"/>
                  </a:cubicBezTo>
                  <a:cubicBezTo>
                    <a:pt x="3159575" y="15795"/>
                    <a:pt x="3163039" y="24157"/>
                    <a:pt x="3163039" y="32877"/>
                  </a:cubicBezTo>
                  <a:lnTo>
                    <a:pt x="3163039" y="1051507"/>
                  </a:lnTo>
                  <a:cubicBezTo>
                    <a:pt x="3163039" y="1060227"/>
                    <a:pt x="3159575" y="1068589"/>
                    <a:pt x="3153410" y="1074755"/>
                  </a:cubicBezTo>
                  <a:cubicBezTo>
                    <a:pt x="3147244" y="1080920"/>
                    <a:pt x="3138882" y="1084384"/>
                    <a:pt x="3130162" y="1084384"/>
                  </a:cubicBezTo>
                  <a:lnTo>
                    <a:pt x="32877" y="1084384"/>
                  </a:lnTo>
                  <a:cubicBezTo>
                    <a:pt x="24157" y="1084384"/>
                    <a:pt x="15795" y="1080920"/>
                    <a:pt x="9629" y="1074755"/>
                  </a:cubicBezTo>
                  <a:cubicBezTo>
                    <a:pt x="3464" y="1068589"/>
                    <a:pt x="0" y="1060227"/>
                    <a:pt x="0" y="1051507"/>
                  </a:cubicBezTo>
                  <a:lnTo>
                    <a:pt x="0" y="32877"/>
                  </a:lnTo>
                  <a:cubicBezTo>
                    <a:pt x="0" y="24157"/>
                    <a:pt x="3464" y="15795"/>
                    <a:pt x="9629" y="9629"/>
                  </a:cubicBezTo>
                  <a:cubicBezTo>
                    <a:pt x="15795" y="3464"/>
                    <a:pt x="24157" y="0"/>
                    <a:pt x="32877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FFFFFF"/>
              </a:solidFill>
              <a:prstDash val="solid"/>
              <a:round/>
            </a:ln>
          </p:spPr>
        </p:sp>
        <p:sp>
          <p:nvSpPr>
            <p:cNvPr id="10" name="TextBox 10"/>
            <p:cNvSpPr txBox="1"/>
            <p:nvPr/>
          </p:nvSpPr>
          <p:spPr>
            <a:xfrm>
              <a:off x="0" y="-38100"/>
              <a:ext cx="3163039" cy="112248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079"/>
                </a:lnSpc>
              </a:pPr>
              <a:endParaRPr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4483781" y="460846"/>
            <a:ext cx="13425900" cy="84638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just">
              <a:lnSpc>
                <a:spcPts val="6638"/>
              </a:lnSpc>
              <a:spcBef>
                <a:spcPct val="0"/>
              </a:spcBef>
            </a:pPr>
            <a:r>
              <a:rPr lang="ru-RU" sz="4400" b="1" i="1" dirty="0">
                <a:solidFill>
                  <a:srgbClr val="000000"/>
                </a:solidFill>
                <a:latin typeface="Baskerville Display PT Bold Italics"/>
                <a:ea typeface="Baskerville Display PT Bold Italics"/>
                <a:cs typeface="Baskerville Display PT Bold Italics"/>
                <a:sym typeface="Baskerville Display PT Bold Italics"/>
              </a:rPr>
              <a:t>Информационный блок «Влияние гаджетов на здоровье» </a:t>
            </a:r>
            <a:endParaRPr lang="en-US" sz="4400" b="1" i="1" u="none" strike="noStrike" dirty="0">
              <a:solidFill>
                <a:srgbClr val="000000"/>
              </a:solidFill>
              <a:latin typeface="Baskerville Display PT Bold Italics"/>
              <a:ea typeface="Baskerville Display PT Bold Italics"/>
              <a:cs typeface="Baskerville Display PT Bold Italics"/>
              <a:sym typeface="Baskerville Display PT Bold Italics"/>
            </a:endParaRPr>
          </a:p>
        </p:txBody>
      </p:sp>
      <p:grpSp>
        <p:nvGrpSpPr>
          <p:cNvPr id="12" name="Group 12"/>
          <p:cNvGrpSpPr/>
          <p:nvPr/>
        </p:nvGrpSpPr>
        <p:grpSpPr>
          <a:xfrm>
            <a:off x="-206216" y="9672527"/>
            <a:ext cx="18700433" cy="743950"/>
            <a:chOff x="0" y="0"/>
            <a:chExt cx="4925217" cy="195937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4925217" cy="195937"/>
            </a:xfrm>
            <a:custGeom>
              <a:avLst/>
              <a:gdLst/>
              <a:ahLst/>
              <a:cxnLst/>
              <a:rect l="l" t="t" r="r" b="b"/>
              <a:pathLst>
                <a:path w="4925217" h="195937">
                  <a:moveTo>
                    <a:pt x="0" y="0"/>
                  </a:moveTo>
                  <a:lnTo>
                    <a:pt x="4925217" y="0"/>
                  </a:lnTo>
                  <a:lnTo>
                    <a:pt x="4925217" y="195937"/>
                  </a:lnTo>
                  <a:lnTo>
                    <a:pt x="0" y="195937"/>
                  </a:lnTo>
                  <a:close/>
                </a:path>
              </a:pathLst>
            </a:custGeom>
            <a:solidFill>
              <a:srgbClr val="EFEDDE"/>
            </a:solidFill>
          </p:spPr>
        </p:sp>
        <p:sp>
          <p:nvSpPr>
            <p:cNvPr id="14" name="TextBox 14"/>
            <p:cNvSpPr txBox="1"/>
            <p:nvPr/>
          </p:nvSpPr>
          <p:spPr>
            <a:xfrm>
              <a:off x="0" y="-38100"/>
              <a:ext cx="4925217" cy="23403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079"/>
                </a:lnSpc>
              </a:pPr>
              <a:endParaRPr/>
            </a:p>
          </p:txBody>
        </p:sp>
      </p:grpSp>
      <p:sp>
        <p:nvSpPr>
          <p:cNvPr id="15" name="Freeform 15"/>
          <p:cNvSpPr/>
          <p:nvPr/>
        </p:nvSpPr>
        <p:spPr>
          <a:xfrm>
            <a:off x="14935200" y="3245970"/>
            <a:ext cx="1748068" cy="899460"/>
          </a:xfrm>
          <a:custGeom>
            <a:avLst/>
            <a:gdLst/>
            <a:ahLst/>
            <a:cxnLst/>
            <a:rect l="l" t="t" r="r" b="b"/>
            <a:pathLst>
              <a:path w="1748068" h="899460">
                <a:moveTo>
                  <a:pt x="0" y="0"/>
                </a:moveTo>
                <a:lnTo>
                  <a:pt x="1748068" y="0"/>
                </a:lnTo>
                <a:lnTo>
                  <a:pt x="1748068" y="899460"/>
                </a:lnTo>
                <a:lnTo>
                  <a:pt x="0" y="89946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16" name="Freeform 16"/>
          <p:cNvSpPr/>
          <p:nvPr/>
        </p:nvSpPr>
        <p:spPr>
          <a:xfrm>
            <a:off x="228600" y="-21700"/>
            <a:ext cx="2111179" cy="844472"/>
          </a:xfrm>
          <a:custGeom>
            <a:avLst/>
            <a:gdLst/>
            <a:ahLst/>
            <a:cxnLst/>
            <a:rect l="l" t="t" r="r" b="b"/>
            <a:pathLst>
              <a:path w="2111179" h="844472">
                <a:moveTo>
                  <a:pt x="0" y="0"/>
                </a:moveTo>
                <a:lnTo>
                  <a:pt x="2111179" y="0"/>
                </a:lnTo>
                <a:lnTo>
                  <a:pt x="2111179" y="844472"/>
                </a:lnTo>
                <a:lnTo>
                  <a:pt x="0" y="84447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7" name="TextBox 17"/>
          <p:cNvSpPr txBox="1"/>
          <p:nvPr/>
        </p:nvSpPr>
        <p:spPr>
          <a:xfrm>
            <a:off x="4483781" y="1372891"/>
            <a:ext cx="13425900" cy="196438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3079"/>
              </a:lnSpc>
            </a:pPr>
            <a:r>
              <a:rPr lang="ru-RU" sz="24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При нездоровом использовании гаджетов и компьютера у студентов наблюдается синдром «компьютерного зрения»: сухость глаз, спазм аккомодации. Свет от экранов подавляет секрецию мелатонина, ухудшая качество сна. Постоянные уведомления формируют зависимое поведение и снижают способность к концентрации внимания</a:t>
            </a:r>
            <a:endParaRPr lang="en-US" sz="2400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8" name="TextBox 11"/>
          <p:cNvSpPr txBox="1"/>
          <p:nvPr/>
        </p:nvSpPr>
        <p:spPr>
          <a:xfrm>
            <a:off x="7484316" y="4110983"/>
            <a:ext cx="10425365" cy="13542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just">
              <a:spcBef>
                <a:spcPct val="0"/>
              </a:spcBef>
            </a:pPr>
            <a:r>
              <a:rPr lang="ru-RU" sz="4400" b="1" i="1" dirty="0">
                <a:solidFill>
                  <a:srgbClr val="000000"/>
                </a:solidFill>
                <a:latin typeface="Baskerville Display PT Bold Italics"/>
                <a:ea typeface="Baskerville Display PT Bold Italics"/>
                <a:cs typeface="Baskerville Display PT Bold Italics"/>
                <a:sym typeface="Baskerville Display PT Bold Italics"/>
              </a:rPr>
              <a:t>Игровое задание: «Экранный </a:t>
            </a:r>
            <a:r>
              <a:rPr lang="ru-RU" sz="4400" b="1" i="1" dirty="0" err="1">
                <a:solidFill>
                  <a:srgbClr val="000000"/>
                </a:solidFill>
                <a:latin typeface="Baskerville Display PT Bold Italics"/>
                <a:ea typeface="Baskerville Display PT Bold Italics"/>
                <a:cs typeface="Baskerville Display PT Bold Italics"/>
                <a:sym typeface="Baskerville Display PT Bold Italics"/>
              </a:rPr>
              <a:t>детокс</a:t>
            </a:r>
            <a:r>
              <a:rPr lang="ru-RU" sz="4400" b="1" i="1" dirty="0">
                <a:solidFill>
                  <a:srgbClr val="000000"/>
                </a:solidFill>
                <a:latin typeface="Baskerville Display PT Bold Italics"/>
                <a:ea typeface="Baskerville Display PT Bold Italics"/>
                <a:cs typeface="Baskerville Display PT Bold Italics"/>
                <a:sym typeface="Baskerville Display PT Bold Italics"/>
              </a:rPr>
              <a:t> — миссия выполнима» </a:t>
            </a:r>
            <a:endParaRPr lang="en-US" sz="4400" b="1" i="1" u="none" strike="noStrike" dirty="0">
              <a:solidFill>
                <a:srgbClr val="000000"/>
              </a:solidFill>
              <a:latin typeface="Baskerville Display PT Bold Italics"/>
              <a:ea typeface="Baskerville Display PT Bold Italics"/>
              <a:cs typeface="Baskerville Display PT Bold Italics"/>
              <a:sym typeface="Baskerville Display PT Bold Italics"/>
            </a:endParaRPr>
          </a:p>
        </p:txBody>
      </p:sp>
      <p:sp>
        <p:nvSpPr>
          <p:cNvPr id="19" name="TextBox 17"/>
          <p:cNvSpPr txBox="1"/>
          <p:nvPr/>
        </p:nvSpPr>
        <p:spPr>
          <a:xfrm>
            <a:off x="7484316" y="5525277"/>
            <a:ext cx="10425366" cy="437299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3079"/>
              </a:lnSpc>
            </a:pPr>
            <a:r>
              <a:rPr lang="ru-RU" sz="24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Команды получают </a:t>
            </a:r>
            <a:r>
              <a:rPr lang="ru-RU" sz="24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кейсовые</a:t>
            </a:r>
            <a:r>
              <a:rPr lang="ru-RU" sz="24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задания в конвертах. К каждой ситуации необходимо сформулировать здоровое решение, и объяснить почему это решение будет полезно для организма</a:t>
            </a:r>
          </a:p>
          <a:p>
            <a:pPr algn="just">
              <a:lnSpc>
                <a:spcPts val="3079"/>
              </a:lnSpc>
            </a:pPr>
            <a:endParaRPr lang="ru-RU" sz="2000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algn="just">
              <a:lnSpc>
                <a:spcPts val="3079"/>
              </a:lnSpc>
            </a:pPr>
            <a:r>
              <a:rPr lang="ru-RU" sz="20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Пример: Кейс «Уставшие глаза»</a:t>
            </a:r>
          </a:p>
          <a:p>
            <a:pPr algn="just">
              <a:lnSpc>
                <a:spcPts val="3079"/>
              </a:lnSpc>
            </a:pPr>
            <a:r>
              <a:rPr lang="ru-RU" sz="20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Ситуация: После 3 часов за ноутбуком глаза начали слезиться и болеть.</a:t>
            </a:r>
          </a:p>
          <a:p>
            <a:pPr algn="just">
              <a:lnSpc>
                <a:spcPts val="3079"/>
              </a:lnSpc>
            </a:pPr>
            <a:r>
              <a:rPr lang="ru-RU" sz="20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Здоровое решение:  Сделать паузу, выполнить правило 20–20–20 (каждые 20 минут смотреть на 20 секунд на объект в 20 футах (~6 м)).</a:t>
            </a:r>
          </a:p>
          <a:p>
            <a:pPr algn="just">
              <a:lnSpc>
                <a:spcPts val="3079"/>
              </a:lnSpc>
            </a:pPr>
            <a:r>
              <a:rPr lang="ru-RU" sz="20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Почему: Это снижает спазм аккомодации и помогает расслабить цилиарную мышцу глаза.</a:t>
            </a:r>
          </a:p>
          <a:p>
            <a:pPr algn="just">
              <a:lnSpc>
                <a:spcPts val="3079"/>
              </a:lnSpc>
            </a:pPr>
            <a:endParaRPr lang="en-US" sz="2400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176275" y="822772"/>
            <a:ext cx="3481325" cy="447598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3439481" y="5029922"/>
            <a:ext cx="3498400" cy="449794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7CF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7040138" y="6439026"/>
            <a:ext cx="6778295" cy="7210953"/>
          </a:xfrm>
          <a:custGeom>
            <a:avLst/>
            <a:gdLst/>
            <a:ahLst/>
            <a:cxnLst/>
            <a:rect l="l" t="t" r="r" b="b"/>
            <a:pathLst>
              <a:path w="6778295" h="7210953">
                <a:moveTo>
                  <a:pt x="0" y="0"/>
                </a:moveTo>
                <a:lnTo>
                  <a:pt x="6778296" y="0"/>
                </a:lnTo>
                <a:lnTo>
                  <a:pt x="6778296" y="7210953"/>
                </a:lnTo>
                <a:lnTo>
                  <a:pt x="0" y="721095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51000"/>
            </a:blip>
            <a:stretch>
              <a:fillRect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-656982" y="100816"/>
            <a:ext cx="11468439" cy="6554538"/>
            <a:chOff x="0" y="-38100"/>
            <a:chExt cx="3020494" cy="1726298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020494" cy="1621890"/>
            </a:xfrm>
            <a:custGeom>
              <a:avLst/>
              <a:gdLst/>
              <a:ahLst/>
              <a:cxnLst/>
              <a:rect l="l" t="t" r="r" b="b"/>
              <a:pathLst>
                <a:path w="3020494" h="1141402">
                  <a:moveTo>
                    <a:pt x="34428" y="0"/>
                  </a:moveTo>
                  <a:lnTo>
                    <a:pt x="2986066" y="0"/>
                  </a:lnTo>
                  <a:cubicBezTo>
                    <a:pt x="2995197" y="0"/>
                    <a:pt x="3003954" y="3627"/>
                    <a:pt x="3010410" y="10084"/>
                  </a:cubicBezTo>
                  <a:cubicBezTo>
                    <a:pt x="3016867" y="16540"/>
                    <a:pt x="3020494" y="25297"/>
                    <a:pt x="3020494" y="34428"/>
                  </a:cubicBezTo>
                  <a:lnTo>
                    <a:pt x="3020494" y="1106974"/>
                  </a:lnTo>
                  <a:cubicBezTo>
                    <a:pt x="3020494" y="1116105"/>
                    <a:pt x="3016867" y="1124862"/>
                    <a:pt x="3010410" y="1131318"/>
                  </a:cubicBezTo>
                  <a:cubicBezTo>
                    <a:pt x="3003954" y="1137775"/>
                    <a:pt x="2995197" y="1141402"/>
                    <a:pt x="2986066" y="1141402"/>
                  </a:cubicBezTo>
                  <a:lnTo>
                    <a:pt x="34428" y="1141402"/>
                  </a:lnTo>
                  <a:cubicBezTo>
                    <a:pt x="15414" y="1141402"/>
                    <a:pt x="0" y="1125988"/>
                    <a:pt x="0" y="1106974"/>
                  </a:cubicBezTo>
                  <a:lnTo>
                    <a:pt x="0" y="34428"/>
                  </a:lnTo>
                  <a:cubicBezTo>
                    <a:pt x="0" y="25297"/>
                    <a:pt x="3627" y="16540"/>
                    <a:pt x="10084" y="10084"/>
                  </a:cubicBezTo>
                  <a:cubicBezTo>
                    <a:pt x="16540" y="3627"/>
                    <a:pt x="25297" y="0"/>
                    <a:pt x="34428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FFFFFF"/>
              </a:solidFill>
              <a:prstDash val="solid"/>
              <a:round/>
            </a:ln>
          </p:spPr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3020494" cy="172629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079"/>
                </a:lnSpc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11506200" y="-420785"/>
            <a:ext cx="7374380" cy="9948652"/>
            <a:chOff x="0" y="0"/>
            <a:chExt cx="1737590" cy="1084384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737590" cy="1084384"/>
            </a:xfrm>
            <a:custGeom>
              <a:avLst/>
              <a:gdLst/>
              <a:ahLst/>
              <a:cxnLst/>
              <a:rect l="l" t="t" r="r" b="b"/>
              <a:pathLst>
                <a:path w="1737590" h="1084384">
                  <a:moveTo>
                    <a:pt x="59847" y="0"/>
                  </a:moveTo>
                  <a:lnTo>
                    <a:pt x="1677743" y="0"/>
                  </a:lnTo>
                  <a:cubicBezTo>
                    <a:pt x="1710795" y="0"/>
                    <a:pt x="1737590" y="26795"/>
                    <a:pt x="1737590" y="59847"/>
                  </a:cubicBezTo>
                  <a:lnTo>
                    <a:pt x="1737590" y="1024537"/>
                  </a:lnTo>
                  <a:cubicBezTo>
                    <a:pt x="1737590" y="1057589"/>
                    <a:pt x="1710795" y="1084384"/>
                    <a:pt x="1677743" y="1084384"/>
                  </a:cubicBezTo>
                  <a:lnTo>
                    <a:pt x="59847" y="1084384"/>
                  </a:lnTo>
                  <a:cubicBezTo>
                    <a:pt x="26795" y="1084384"/>
                    <a:pt x="0" y="1057589"/>
                    <a:pt x="0" y="1024537"/>
                  </a:cubicBezTo>
                  <a:lnTo>
                    <a:pt x="0" y="59847"/>
                  </a:lnTo>
                  <a:cubicBezTo>
                    <a:pt x="0" y="26795"/>
                    <a:pt x="26795" y="0"/>
                    <a:pt x="59847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FFFFFF"/>
              </a:solidFill>
              <a:prstDash val="solid"/>
              <a:round/>
            </a:ln>
          </p:spPr>
        </p:sp>
        <p:sp>
          <p:nvSpPr>
            <p:cNvPr id="8" name="TextBox 8"/>
            <p:cNvSpPr txBox="1"/>
            <p:nvPr/>
          </p:nvSpPr>
          <p:spPr>
            <a:xfrm>
              <a:off x="0" y="-38100"/>
              <a:ext cx="1737590" cy="112248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079"/>
                </a:lnSpc>
              </a:pPr>
              <a:endParaRPr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-206216" y="9672527"/>
            <a:ext cx="18700433" cy="743950"/>
            <a:chOff x="0" y="0"/>
            <a:chExt cx="4925217" cy="195937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4925217" cy="195937"/>
            </a:xfrm>
            <a:custGeom>
              <a:avLst/>
              <a:gdLst/>
              <a:ahLst/>
              <a:cxnLst/>
              <a:rect l="l" t="t" r="r" b="b"/>
              <a:pathLst>
                <a:path w="4925217" h="195937">
                  <a:moveTo>
                    <a:pt x="0" y="0"/>
                  </a:moveTo>
                  <a:lnTo>
                    <a:pt x="4925217" y="0"/>
                  </a:lnTo>
                  <a:lnTo>
                    <a:pt x="4925217" y="195937"/>
                  </a:lnTo>
                  <a:lnTo>
                    <a:pt x="0" y="195937"/>
                  </a:lnTo>
                  <a:close/>
                </a:path>
              </a:pathLst>
            </a:custGeom>
            <a:solidFill>
              <a:srgbClr val="EFEDDE"/>
            </a:solidFill>
          </p:spPr>
        </p:sp>
        <p:sp>
          <p:nvSpPr>
            <p:cNvPr id="13" name="TextBox 13"/>
            <p:cNvSpPr txBox="1"/>
            <p:nvPr/>
          </p:nvSpPr>
          <p:spPr>
            <a:xfrm>
              <a:off x="0" y="-38100"/>
              <a:ext cx="4925217" cy="23403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079"/>
                </a:lnSpc>
              </a:pPr>
              <a:endParaRPr/>
            </a:p>
          </p:txBody>
        </p:sp>
      </p:grpSp>
      <p:sp>
        <p:nvSpPr>
          <p:cNvPr id="14" name="Freeform 14"/>
          <p:cNvSpPr/>
          <p:nvPr/>
        </p:nvSpPr>
        <p:spPr>
          <a:xfrm>
            <a:off x="4716955" y="5969817"/>
            <a:ext cx="1748068" cy="899460"/>
          </a:xfrm>
          <a:custGeom>
            <a:avLst/>
            <a:gdLst/>
            <a:ahLst/>
            <a:cxnLst/>
            <a:rect l="l" t="t" r="r" b="b"/>
            <a:pathLst>
              <a:path w="1748068" h="899460">
                <a:moveTo>
                  <a:pt x="0" y="0"/>
                </a:moveTo>
                <a:lnTo>
                  <a:pt x="1748068" y="0"/>
                </a:lnTo>
                <a:lnTo>
                  <a:pt x="1748068" y="899461"/>
                </a:lnTo>
                <a:lnTo>
                  <a:pt x="0" y="89946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10273456" y="640559"/>
            <a:ext cx="1076002" cy="993834"/>
          </a:xfrm>
          <a:custGeom>
            <a:avLst/>
            <a:gdLst/>
            <a:ahLst/>
            <a:cxnLst/>
            <a:rect l="l" t="t" r="r" b="b"/>
            <a:pathLst>
              <a:path w="1076002" h="993834">
                <a:moveTo>
                  <a:pt x="0" y="0"/>
                </a:moveTo>
                <a:lnTo>
                  <a:pt x="1076002" y="0"/>
                </a:lnTo>
                <a:lnTo>
                  <a:pt x="1076002" y="993835"/>
                </a:lnTo>
                <a:lnTo>
                  <a:pt x="0" y="99383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6" name="TextBox 16"/>
          <p:cNvSpPr txBox="1"/>
          <p:nvPr/>
        </p:nvSpPr>
        <p:spPr>
          <a:xfrm>
            <a:off x="632315" y="2320042"/>
            <a:ext cx="9924614" cy="397544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3079"/>
              </a:lnSpc>
            </a:pPr>
            <a:r>
              <a:rPr lang="ru-RU" sz="21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Сегодня энергетические напитки получают все большее распространение, причем основными потребителями энергетиков являются подростки, студенты и молодые люди, чтобы справиться с ежедневными стрессами и нагрузками. Никого не удивят слова однокурсника, что он не спал всю ночь, готовясь к экзамену или зачету, и выпил для этого пару банок энергетика. В среднем в 1 энергетике (450-500 мл) содержится: 50-60 г сахара, 150-170 мг кофеина (40-50% от суточной нормы); 1200 мг таурина (300% от суточной нормы); 150-250 мг L-карнитин (80% от суточной нормы). </a:t>
            </a:r>
            <a:endParaRPr lang="en-US" sz="2199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8" name="Freeform 18"/>
          <p:cNvSpPr/>
          <p:nvPr/>
        </p:nvSpPr>
        <p:spPr>
          <a:xfrm rot="-5400000">
            <a:off x="-3389148" y="-4026262"/>
            <a:ext cx="6778295" cy="7210953"/>
          </a:xfrm>
          <a:custGeom>
            <a:avLst/>
            <a:gdLst/>
            <a:ahLst/>
            <a:cxnLst/>
            <a:rect l="l" t="t" r="r" b="b"/>
            <a:pathLst>
              <a:path w="6778295" h="7210953">
                <a:moveTo>
                  <a:pt x="0" y="0"/>
                </a:moveTo>
                <a:lnTo>
                  <a:pt x="6778296" y="0"/>
                </a:lnTo>
                <a:lnTo>
                  <a:pt x="6778296" y="7210952"/>
                </a:lnTo>
                <a:lnTo>
                  <a:pt x="0" y="721095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51000"/>
            </a:blip>
            <a:stretch>
              <a:fillRect/>
            </a:stretch>
          </a:blipFill>
        </p:spPr>
      </p:sp>
      <p:sp>
        <p:nvSpPr>
          <p:cNvPr id="17" name="TextBox 17"/>
          <p:cNvSpPr txBox="1"/>
          <p:nvPr/>
        </p:nvSpPr>
        <p:spPr>
          <a:xfrm>
            <a:off x="632315" y="931126"/>
            <a:ext cx="10065613" cy="13542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just">
              <a:spcBef>
                <a:spcPct val="0"/>
              </a:spcBef>
            </a:pPr>
            <a:r>
              <a:rPr lang="ru-RU" sz="4400" b="1" i="1" dirty="0">
                <a:solidFill>
                  <a:srgbClr val="000000"/>
                </a:solidFill>
                <a:latin typeface="Baskerville Display PT Bold Italics"/>
                <a:ea typeface="Baskerville Display PT Bold Italics"/>
                <a:cs typeface="Baskerville Display PT Bold Italics"/>
                <a:sym typeface="Baskerville Display PT Bold Italics"/>
              </a:rPr>
              <a:t>Информационный блок </a:t>
            </a:r>
          </a:p>
          <a:p>
            <a:pPr lvl="0" algn="just">
              <a:spcBef>
                <a:spcPct val="0"/>
              </a:spcBef>
            </a:pPr>
            <a:r>
              <a:rPr lang="ru-RU" sz="4400" b="1" i="1" dirty="0">
                <a:solidFill>
                  <a:srgbClr val="000000"/>
                </a:solidFill>
                <a:latin typeface="Baskerville Display PT Bold Italics"/>
                <a:ea typeface="Baskerville Display PT Bold Italics"/>
                <a:cs typeface="Baskerville Display PT Bold Italics"/>
                <a:sym typeface="Baskerville Display PT Bold Italics"/>
              </a:rPr>
              <a:t>«Вред энергетических напитков»</a:t>
            </a:r>
            <a:endParaRPr lang="en-US" sz="4400" b="1" i="1" u="none" strike="noStrike" dirty="0">
              <a:solidFill>
                <a:srgbClr val="000000"/>
              </a:solidFill>
              <a:latin typeface="Baskerville Display PT Bold Italics"/>
              <a:ea typeface="Baskerville Display PT Bold Italics"/>
              <a:cs typeface="Baskerville Display PT Bold Italics"/>
              <a:sym typeface="Baskerville Display PT Bold Italics"/>
            </a:endParaRPr>
          </a:p>
        </p:txBody>
      </p:sp>
      <p:sp>
        <p:nvSpPr>
          <p:cNvPr id="19" name="TextBox 17"/>
          <p:cNvSpPr txBox="1"/>
          <p:nvPr/>
        </p:nvSpPr>
        <p:spPr>
          <a:xfrm>
            <a:off x="11664070" y="194695"/>
            <a:ext cx="6453349" cy="116955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just">
              <a:spcBef>
                <a:spcPct val="0"/>
              </a:spcBef>
            </a:pPr>
            <a:r>
              <a:rPr lang="ru-RU" sz="3800" b="1" i="1" dirty="0" err="1">
                <a:solidFill>
                  <a:srgbClr val="000000"/>
                </a:solidFill>
                <a:latin typeface="Baskerville Display PT Bold Italics"/>
                <a:ea typeface="Baskerville Display PT Bold Italics"/>
                <a:cs typeface="Baskerville Display PT Bold Italics"/>
                <a:sym typeface="Baskerville Display PT Bold Italics"/>
              </a:rPr>
              <a:t>Квиз</a:t>
            </a:r>
            <a:r>
              <a:rPr lang="ru-RU" sz="3800" b="1" i="1" dirty="0">
                <a:solidFill>
                  <a:srgbClr val="000000"/>
                </a:solidFill>
                <a:latin typeface="Baskerville Display PT Bold Italics"/>
                <a:ea typeface="Baskerville Display PT Bold Italics"/>
                <a:cs typeface="Baskerville Display PT Bold Italics"/>
                <a:sym typeface="Baskerville Display PT Bold Italics"/>
              </a:rPr>
              <a:t> «Энергия без энергетиков: как бодрить себя безопасно» </a:t>
            </a:r>
            <a:endParaRPr lang="en-US" sz="3800" b="1" i="1" u="none" strike="noStrike" dirty="0">
              <a:solidFill>
                <a:srgbClr val="000000"/>
              </a:solidFill>
              <a:latin typeface="Baskerville Display PT Bold Italics"/>
              <a:ea typeface="Baskerville Display PT Bold Italics"/>
              <a:cs typeface="Baskerville Display PT Bold Italics"/>
              <a:sym typeface="Baskerville Display PT Bold Italics"/>
            </a:endParaRPr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145DFABB-969C-463E-BA7E-E513F9F5D63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6977" y="6680675"/>
            <a:ext cx="4980753" cy="260794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1" name="TextBox 16"/>
          <p:cNvSpPr txBox="1"/>
          <p:nvPr/>
        </p:nvSpPr>
        <p:spPr>
          <a:xfrm>
            <a:off x="11659469" y="1385643"/>
            <a:ext cx="6477000" cy="828688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3079"/>
              </a:lnSpc>
            </a:pPr>
            <a:r>
              <a:rPr lang="ru-RU" sz="21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В формате «вопрос-ответ» обсуждаются составы энергетических напитков и их влияние на физиологию человека, безопасные дозы компонентов энергетиков, и какими здоровыми напитками их можно заменить </a:t>
            </a:r>
          </a:p>
          <a:p>
            <a:pPr algn="just">
              <a:lnSpc>
                <a:spcPts val="3079"/>
              </a:lnSpc>
            </a:pPr>
            <a:endParaRPr lang="ru-RU" sz="2199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algn="just">
              <a:lnSpc>
                <a:spcPts val="3079"/>
              </a:lnSpc>
            </a:pPr>
            <a:r>
              <a:rPr lang="ru-RU" sz="2199" i="1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Примеры вопросов:</a:t>
            </a:r>
          </a:p>
          <a:p>
            <a:r>
              <a:rPr lang="ru-RU" i="1" dirty="0">
                <a:latin typeface="Montserrat" panose="020B0604020202020204" charset="-52"/>
              </a:rPr>
              <a:t>1. Основной активный компонент большинства энергетических напитков:</a:t>
            </a:r>
            <a:br>
              <a:rPr lang="ru-RU" i="1" dirty="0">
                <a:latin typeface="Montserrat" panose="020B0604020202020204" charset="-52"/>
              </a:rPr>
            </a:br>
            <a:r>
              <a:rPr lang="ru-RU" i="1" dirty="0">
                <a:latin typeface="Montserrat" panose="020B0604020202020204" charset="-52"/>
              </a:rPr>
              <a:t>a) Таурин</a:t>
            </a:r>
          </a:p>
          <a:p>
            <a:r>
              <a:rPr lang="ru-RU" i="1" dirty="0">
                <a:latin typeface="Montserrat" panose="020B0604020202020204" charset="-52"/>
              </a:rPr>
              <a:t>b) Кофеин</a:t>
            </a:r>
          </a:p>
          <a:p>
            <a:r>
              <a:rPr lang="ru-RU" i="1" dirty="0">
                <a:latin typeface="Montserrat" panose="020B0604020202020204" charset="-52"/>
              </a:rPr>
              <a:t>c) Женьшень</a:t>
            </a:r>
            <a:br>
              <a:rPr lang="ru-RU" i="1" dirty="0">
                <a:latin typeface="Montserrat" panose="020B0604020202020204" charset="-52"/>
              </a:rPr>
            </a:br>
            <a:r>
              <a:rPr lang="ru-RU" i="1" dirty="0">
                <a:latin typeface="Montserrat" panose="020B0604020202020204" charset="-52"/>
              </a:rPr>
              <a:t>Ответ: b) Кофеин.</a:t>
            </a:r>
          </a:p>
          <a:p>
            <a:r>
              <a:rPr lang="ru-RU" i="1" dirty="0">
                <a:latin typeface="Montserrat" panose="020B0604020202020204" charset="-52"/>
              </a:rPr>
              <a:t>Пояснение: Кофеин стимулирует центральную нервную систему, повышая бодрость и частоту сердечных сокращений.</a:t>
            </a:r>
          </a:p>
          <a:p>
            <a:endParaRPr lang="ru-RU" i="1" dirty="0">
              <a:latin typeface="Montserrat" panose="020B0604020202020204" charset="-52"/>
            </a:endParaRPr>
          </a:p>
          <a:p>
            <a:r>
              <a:rPr lang="ru-RU" i="1" dirty="0">
                <a:latin typeface="Montserrat" panose="020B0604020202020204" charset="-52"/>
              </a:rPr>
              <a:t>Через сколько часов после употребления энергетика можно безопасно ложиться спать?</a:t>
            </a:r>
          </a:p>
          <a:p>
            <a:r>
              <a:rPr lang="ru-RU" i="1" dirty="0">
                <a:latin typeface="Montserrat" panose="020B0604020202020204" charset="-52"/>
              </a:rPr>
              <a:t>a) Через 2 часа</a:t>
            </a:r>
          </a:p>
          <a:p>
            <a:r>
              <a:rPr lang="ru-RU" i="1" dirty="0">
                <a:latin typeface="Montserrat" panose="020B0604020202020204" charset="-52"/>
              </a:rPr>
              <a:t>b) Через 6–8 часов</a:t>
            </a:r>
          </a:p>
          <a:p>
            <a:r>
              <a:rPr lang="ru-RU" i="1" dirty="0">
                <a:latin typeface="Montserrat" panose="020B0604020202020204" charset="-52"/>
              </a:rPr>
              <a:t>c) Через 10 часов</a:t>
            </a:r>
          </a:p>
          <a:p>
            <a:r>
              <a:rPr lang="ru-RU" i="1" dirty="0">
                <a:latin typeface="Montserrat" panose="020B0604020202020204" charset="-52"/>
              </a:rPr>
              <a:t>Ответ: b) Через 6–8 часов.</a:t>
            </a:r>
          </a:p>
          <a:p>
            <a:endParaRPr lang="ru-RU" i="1" dirty="0">
              <a:latin typeface="Montserrat" panose="020B0604020202020204" charset="-52"/>
            </a:endParaRPr>
          </a:p>
          <a:p>
            <a:pPr algn="just">
              <a:lnSpc>
                <a:spcPts val="3079"/>
              </a:lnSpc>
            </a:pPr>
            <a:endParaRPr lang="en-US" sz="2199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5895463" y="6680674"/>
            <a:ext cx="5251951" cy="2633269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D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189839" y="-991505"/>
            <a:ext cx="14315035" cy="4810039"/>
            <a:chOff x="0" y="0"/>
            <a:chExt cx="3770215" cy="126684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770215" cy="1266841"/>
            </a:xfrm>
            <a:custGeom>
              <a:avLst/>
              <a:gdLst/>
              <a:ahLst/>
              <a:cxnLst/>
              <a:rect l="l" t="t" r="r" b="b"/>
              <a:pathLst>
                <a:path w="3770215" h="1266841">
                  <a:moveTo>
                    <a:pt x="27582" y="0"/>
                  </a:moveTo>
                  <a:lnTo>
                    <a:pt x="3742633" y="0"/>
                  </a:lnTo>
                  <a:cubicBezTo>
                    <a:pt x="3749948" y="0"/>
                    <a:pt x="3756964" y="2906"/>
                    <a:pt x="3762136" y="8079"/>
                  </a:cubicBezTo>
                  <a:cubicBezTo>
                    <a:pt x="3767309" y="13251"/>
                    <a:pt x="3770215" y="20267"/>
                    <a:pt x="3770215" y="27582"/>
                  </a:cubicBezTo>
                  <a:lnTo>
                    <a:pt x="3770215" y="1239259"/>
                  </a:lnTo>
                  <a:cubicBezTo>
                    <a:pt x="3770215" y="1246575"/>
                    <a:pt x="3767309" y="1253590"/>
                    <a:pt x="3762136" y="1258763"/>
                  </a:cubicBezTo>
                  <a:cubicBezTo>
                    <a:pt x="3756964" y="1263936"/>
                    <a:pt x="3749948" y="1266841"/>
                    <a:pt x="3742633" y="1266841"/>
                  </a:cubicBezTo>
                  <a:lnTo>
                    <a:pt x="27582" y="1266841"/>
                  </a:lnTo>
                  <a:cubicBezTo>
                    <a:pt x="20267" y="1266841"/>
                    <a:pt x="13251" y="1263936"/>
                    <a:pt x="8079" y="1258763"/>
                  </a:cubicBezTo>
                  <a:cubicBezTo>
                    <a:pt x="2906" y="1253590"/>
                    <a:pt x="0" y="1246575"/>
                    <a:pt x="0" y="1239259"/>
                  </a:cubicBezTo>
                  <a:lnTo>
                    <a:pt x="0" y="27582"/>
                  </a:lnTo>
                  <a:cubicBezTo>
                    <a:pt x="0" y="20267"/>
                    <a:pt x="2906" y="13251"/>
                    <a:pt x="8079" y="8079"/>
                  </a:cubicBezTo>
                  <a:cubicBezTo>
                    <a:pt x="13251" y="2906"/>
                    <a:pt x="20267" y="0"/>
                    <a:pt x="27582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FFFFFF"/>
              </a:solidFill>
              <a:prstDash val="solid"/>
              <a:round/>
            </a:ln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3770215" cy="13049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079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 rot="-5400000">
            <a:off x="15105069" y="6067051"/>
            <a:ext cx="6778295" cy="7210953"/>
          </a:xfrm>
          <a:custGeom>
            <a:avLst/>
            <a:gdLst/>
            <a:ahLst/>
            <a:cxnLst/>
            <a:rect l="l" t="t" r="r" b="b"/>
            <a:pathLst>
              <a:path w="6778295" h="7210953">
                <a:moveTo>
                  <a:pt x="0" y="0"/>
                </a:moveTo>
                <a:lnTo>
                  <a:pt x="6778295" y="0"/>
                </a:lnTo>
                <a:lnTo>
                  <a:pt x="6778295" y="7210953"/>
                </a:lnTo>
                <a:lnTo>
                  <a:pt x="0" y="721095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51000"/>
            </a:blip>
            <a:stretch>
              <a:fillRect/>
            </a:stretch>
          </a:blipFill>
        </p:spPr>
      </p:sp>
      <p:grpSp>
        <p:nvGrpSpPr>
          <p:cNvPr id="6" name="Group 6"/>
          <p:cNvGrpSpPr/>
          <p:nvPr/>
        </p:nvGrpSpPr>
        <p:grpSpPr>
          <a:xfrm>
            <a:off x="2944265" y="-426651"/>
            <a:ext cx="14315035" cy="5764713"/>
            <a:chOff x="0" y="0"/>
            <a:chExt cx="3770215" cy="2236147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770215" cy="2236147"/>
            </a:xfrm>
            <a:custGeom>
              <a:avLst/>
              <a:gdLst/>
              <a:ahLst/>
              <a:cxnLst/>
              <a:rect l="l" t="t" r="r" b="b"/>
              <a:pathLst>
                <a:path w="3770215" h="2236147">
                  <a:moveTo>
                    <a:pt x="27582" y="0"/>
                  </a:moveTo>
                  <a:lnTo>
                    <a:pt x="3742633" y="0"/>
                  </a:lnTo>
                  <a:cubicBezTo>
                    <a:pt x="3749948" y="0"/>
                    <a:pt x="3756964" y="2906"/>
                    <a:pt x="3762136" y="8079"/>
                  </a:cubicBezTo>
                  <a:cubicBezTo>
                    <a:pt x="3767309" y="13251"/>
                    <a:pt x="3770215" y="20267"/>
                    <a:pt x="3770215" y="27582"/>
                  </a:cubicBezTo>
                  <a:lnTo>
                    <a:pt x="3770215" y="2208565"/>
                  </a:lnTo>
                  <a:cubicBezTo>
                    <a:pt x="3770215" y="2215880"/>
                    <a:pt x="3767309" y="2222896"/>
                    <a:pt x="3762136" y="2228068"/>
                  </a:cubicBezTo>
                  <a:cubicBezTo>
                    <a:pt x="3756964" y="2233241"/>
                    <a:pt x="3749948" y="2236147"/>
                    <a:pt x="3742633" y="2236147"/>
                  </a:cubicBezTo>
                  <a:lnTo>
                    <a:pt x="27582" y="2236147"/>
                  </a:lnTo>
                  <a:cubicBezTo>
                    <a:pt x="20267" y="2236147"/>
                    <a:pt x="13251" y="2233241"/>
                    <a:pt x="8079" y="2228068"/>
                  </a:cubicBezTo>
                  <a:cubicBezTo>
                    <a:pt x="2906" y="2222896"/>
                    <a:pt x="0" y="2215880"/>
                    <a:pt x="0" y="2208565"/>
                  </a:cubicBezTo>
                  <a:lnTo>
                    <a:pt x="0" y="27582"/>
                  </a:lnTo>
                  <a:cubicBezTo>
                    <a:pt x="0" y="20267"/>
                    <a:pt x="2906" y="13251"/>
                    <a:pt x="8079" y="8079"/>
                  </a:cubicBezTo>
                  <a:cubicBezTo>
                    <a:pt x="13251" y="2906"/>
                    <a:pt x="20267" y="0"/>
                    <a:pt x="27582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FFFFFF"/>
              </a:solidFill>
              <a:prstDash val="solid"/>
              <a:round/>
            </a:ln>
          </p:spPr>
        </p:sp>
        <p:sp>
          <p:nvSpPr>
            <p:cNvPr id="8" name="TextBox 8"/>
            <p:cNvSpPr txBox="1"/>
            <p:nvPr/>
          </p:nvSpPr>
          <p:spPr>
            <a:xfrm>
              <a:off x="0" y="-38100"/>
              <a:ext cx="3770215" cy="227424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079"/>
                </a:lnSpc>
              </a:pPr>
              <a:endParaRPr/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3821120" y="1069854"/>
            <a:ext cx="9741093" cy="258551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ctr">
              <a:lnSpc>
                <a:spcPts val="6638"/>
              </a:lnSpc>
              <a:spcBef>
                <a:spcPct val="0"/>
              </a:spcBef>
            </a:pPr>
            <a:r>
              <a:rPr lang="ru-RU" sz="6705" b="1" i="1" dirty="0">
                <a:solidFill>
                  <a:srgbClr val="000000"/>
                </a:solidFill>
                <a:latin typeface="Baskerville Display PT Bold Italics"/>
                <a:ea typeface="Baskerville Display PT Bold Italics"/>
                <a:cs typeface="Baskerville Display PT Bold Italics"/>
                <a:sym typeface="Baskerville Display PT Bold Italics"/>
              </a:rPr>
              <a:t>Мини-конкурс </a:t>
            </a:r>
          </a:p>
          <a:p>
            <a:pPr lvl="0" algn="ctr">
              <a:lnSpc>
                <a:spcPts val="6638"/>
              </a:lnSpc>
              <a:spcBef>
                <a:spcPct val="0"/>
              </a:spcBef>
            </a:pPr>
            <a:r>
              <a:rPr lang="ru-RU" sz="6705" b="1" i="1" dirty="0">
                <a:solidFill>
                  <a:srgbClr val="000000"/>
                </a:solidFill>
                <a:latin typeface="Baskerville Display PT Bold Italics"/>
                <a:ea typeface="Baskerville Display PT Bold Italics"/>
                <a:cs typeface="Baskerville Display PT Bold Italics"/>
                <a:sym typeface="Baskerville Display PT Bold Italics"/>
              </a:rPr>
              <a:t>«Создай полезный энергетик»</a:t>
            </a:r>
            <a:endParaRPr lang="en-US" sz="6705" b="1" i="1" u="none" strike="noStrike" dirty="0">
              <a:solidFill>
                <a:srgbClr val="000000"/>
              </a:solidFill>
              <a:latin typeface="Baskerville Display PT Bold Italics"/>
              <a:ea typeface="Baskerville Display PT Bold Italics"/>
              <a:cs typeface="Baskerville Display PT Bold Italics"/>
              <a:sym typeface="Baskerville Display PT Bold Italics"/>
            </a:endParaRPr>
          </a:p>
        </p:txBody>
      </p:sp>
      <p:grpSp>
        <p:nvGrpSpPr>
          <p:cNvPr id="12" name="Group 12"/>
          <p:cNvGrpSpPr/>
          <p:nvPr/>
        </p:nvGrpSpPr>
        <p:grpSpPr>
          <a:xfrm>
            <a:off x="-206216" y="9672527"/>
            <a:ext cx="18700433" cy="743950"/>
            <a:chOff x="0" y="0"/>
            <a:chExt cx="4925217" cy="195937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4925217" cy="195937"/>
            </a:xfrm>
            <a:custGeom>
              <a:avLst/>
              <a:gdLst/>
              <a:ahLst/>
              <a:cxnLst/>
              <a:rect l="l" t="t" r="r" b="b"/>
              <a:pathLst>
                <a:path w="4925217" h="195937">
                  <a:moveTo>
                    <a:pt x="0" y="0"/>
                  </a:moveTo>
                  <a:lnTo>
                    <a:pt x="4925217" y="0"/>
                  </a:lnTo>
                  <a:lnTo>
                    <a:pt x="4925217" y="195937"/>
                  </a:lnTo>
                  <a:lnTo>
                    <a:pt x="0" y="195937"/>
                  </a:lnTo>
                  <a:close/>
                </a:path>
              </a:pathLst>
            </a:custGeom>
            <a:solidFill>
              <a:srgbClr val="E5E8DF"/>
            </a:solidFill>
          </p:spPr>
        </p:sp>
        <p:sp>
          <p:nvSpPr>
            <p:cNvPr id="14" name="TextBox 14"/>
            <p:cNvSpPr txBox="1"/>
            <p:nvPr/>
          </p:nvSpPr>
          <p:spPr>
            <a:xfrm>
              <a:off x="0" y="-38100"/>
              <a:ext cx="4925217" cy="23403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079"/>
                </a:lnSpc>
              </a:pPr>
              <a:endParaRPr/>
            </a:p>
          </p:txBody>
        </p:sp>
      </p:grpSp>
      <p:sp>
        <p:nvSpPr>
          <p:cNvPr id="15" name="Freeform 15"/>
          <p:cNvSpPr/>
          <p:nvPr/>
        </p:nvSpPr>
        <p:spPr>
          <a:xfrm>
            <a:off x="12251162" y="2199732"/>
            <a:ext cx="1748068" cy="899460"/>
          </a:xfrm>
          <a:custGeom>
            <a:avLst/>
            <a:gdLst/>
            <a:ahLst/>
            <a:cxnLst/>
            <a:rect l="l" t="t" r="r" b="b"/>
            <a:pathLst>
              <a:path w="1748068" h="899460">
                <a:moveTo>
                  <a:pt x="0" y="0"/>
                </a:moveTo>
                <a:lnTo>
                  <a:pt x="1748068" y="0"/>
                </a:lnTo>
                <a:lnTo>
                  <a:pt x="1748068" y="899460"/>
                </a:lnTo>
                <a:lnTo>
                  <a:pt x="0" y="89946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16" name="Freeform 16"/>
          <p:cNvSpPr/>
          <p:nvPr/>
        </p:nvSpPr>
        <p:spPr>
          <a:xfrm>
            <a:off x="7968250" y="4835696"/>
            <a:ext cx="1175750" cy="1004732"/>
          </a:xfrm>
          <a:custGeom>
            <a:avLst/>
            <a:gdLst/>
            <a:ahLst/>
            <a:cxnLst/>
            <a:rect l="l" t="t" r="r" b="b"/>
            <a:pathLst>
              <a:path w="1175750" h="1004732">
                <a:moveTo>
                  <a:pt x="0" y="0"/>
                </a:moveTo>
                <a:lnTo>
                  <a:pt x="1175750" y="0"/>
                </a:lnTo>
                <a:lnTo>
                  <a:pt x="1175750" y="1004732"/>
                </a:lnTo>
                <a:lnTo>
                  <a:pt x="0" y="100473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7" name="TextBox 17"/>
          <p:cNvSpPr txBox="1"/>
          <p:nvPr/>
        </p:nvSpPr>
        <p:spPr>
          <a:xfrm>
            <a:off x="3352800" y="4211548"/>
            <a:ext cx="10855893" cy="79508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3079"/>
              </a:lnSpc>
            </a:pPr>
            <a:r>
              <a:rPr lang="ru-RU" sz="32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Студентам дается задание за 3 минуты придумать состав «полезного напитка для бодрости».</a:t>
            </a:r>
          </a:p>
        </p:txBody>
      </p:sp>
      <p:sp>
        <p:nvSpPr>
          <p:cNvPr id="18" name="Freeform 18"/>
          <p:cNvSpPr/>
          <p:nvPr/>
        </p:nvSpPr>
        <p:spPr>
          <a:xfrm rot="-5400000">
            <a:off x="-4331047" y="-3176090"/>
            <a:ext cx="6778295" cy="7210953"/>
          </a:xfrm>
          <a:custGeom>
            <a:avLst/>
            <a:gdLst/>
            <a:ahLst/>
            <a:cxnLst/>
            <a:rect l="l" t="t" r="r" b="b"/>
            <a:pathLst>
              <a:path w="6778295" h="7210953">
                <a:moveTo>
                  <a:pt x="0" y="0"/>
                </a:moveTo>
                <a:lnTo>
                  <a:pt x="6778296" y="0"/>
                </a:lnTo>
                <a:lnTo>
                  <a:pt x="6778296" y="7210953"/>
                </a:lnTo>
                <a:lnTo>
                  <a:pt x="0" y="721095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51000"/>
            </a:blip>
            <a:stretch>
              <a:fillRect/>
            </a:stretch>
          </a:blipFill>
        </p:spPr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4186" y="5636840"/>
            <a:ext cx="4529791" cy="301437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07227" y="5610713"/>
            <a:ext cx="4765179" cy="3029292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251162" y="5623079"/>
            <a:ext cx="5069820" cy="3041892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D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454552" y="-493348"/>
            <a:ext cx="7307222" cy="10790326"/>
            <a:chOff x="0" y="0"/>
            <a:chExt cx="684906" cy="1011377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84905" cy="1011377"/>
            </a:xfrm>
            <a:custGeom>
              <a:avLst/>
              <a:gdLst/>
              <a:ahLst/>
              <a:cxnLst/>
              <a:rect l="l" t="t" r="r" b="b"/>
              <a:pathLst>
                <a:path w="684905" h="1011377">
                  <a:moveTo>
                    <a:pt x="24368" y="0"/>
                  </a:moveTo>
                  <a:lnTo>
                    <a:pt x="660537" y="0"/>
                  </a:lnTo>
                  <a:cubicBezTo>
                    <a:pt x="673995" y="0"/>
                    <a:pt x="684905" y="10910"/>
                    <a:pt x="684905" y="24368"/>
                  </a:cubicBezTo>
                  <a:lnTo>
                    <a:pt x="684905" y="987008"/>
                  </a:lnTo>
                  <a:cubicBezTo>
                    <a:pt x="684905" y="1000467"/>
                    <a:pt x="673995" y="1011377"/>
                    <a:pt x="660537" y="1011377"/>
                  </a:cubicBezTo>
                  <a:lnTo>
                    <a:pt x="24368" y="1011377"/>
                  </a:lnTo>
                  <a:cubicBezTo>
                    <a:pt x="10910" y="1011377"/>
                    <a:pt x="0" y="1000467"/>
                    <a:pt x="0" y="987008"/>
                  </a:cubicBezTo>
                  <a:lnTo>
                    <a:pt x="0" y="24368"/>
                  </a:lnTo>
                  <a:cubicBezTo>
                    <a:pt x="0" y="10910"/>
                    <a:pt x="10910" y="0"/>
                    <a:pt x="24368" y="0"/>
                  </a:cubicBezTo>
                  <a:close/>
                </a:path>
              </a:pathLst>
            </a:custGeom>
            <a:blipFill>
              <a:blip r:embed="rId3"/>
              <a:stretch>
                <a:fillRect r="-121223"/>
              </a:stretch>
            </a:blipFill>
          </p:spPr>
        </p:sp>
      </p:grpSp>
      <p:grpSp>
        <p:nvGrpSpPr>
          <p:cNvPr id="4" name="Group 4"/>
          <p:cNvGrpSpPr/>
          <p:nvPr/>
        </p:nvGrpSpPr>
        <p:grpSpPr>
          <a:xfrm>
            <a:off x="-206216" y="9672527"/>
            <a:ext cx="18700433" cy="743950"/>
            <a:chOff x="0" y="0"/>
            <a:chExt cx="4925217" cy="195937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925217" cy="195937"/>
            </a:xfrm>
            <a:custGeom>
              <a:avLst/>
              <a:gdLst/>
              <a:ahLst/>
              <a:cxnLst/>
              <a:rect l="l" t="t" r="r" b="b"/>
              <a:pathLst>
                <a:path w="4925217" h="195937">
                  <a:moveTo>
                    <a:pt x="0" y="0"/>
                  </a:moveTo>
                  <a:lnTo>
                    <a:pt x="4925217" y="0"/>
                  </a:lnTo>
                  <a:lnTo>
                    <a:pt x="4925217" y="195937"/>
                  </a:lnTo>
                  <a:lnTo>
                    <a:pt x="0" y="195937"/>
                  </a:lnTo>
                  <a:close/>
                </a:path>
              </a:pathLst>
            </a:custGeom>
            <a:solidFill>
              <a:srgbClr val="C7CFBA"/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0" y="-38100"/>
              <a:ext cx="4925217" cy="23403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079"/>
                </a:lnSpc>
              </a:pPr>
              <a:endParaRPr/>
            </a:p>
          </p:txBody>
        </p:sp>
      </p:grpSp>
      <p:sp>
        <p:nvSpPr>
          <p:cNvPr id="7" name="Freeform 7"/>
          <p:cNvSpPr/>
          <p:nvPr/>
        </p:nvSpPr>
        <p:spPr>
          <a:xfrm rot="-5400000">
            <a:off x="13916750" y="-3501789"/>
            <a:ext cx="9789878" cy="10414764"/>
          </a:xfrm>
          <a:custGeom>
            <a:avLst/>
            <a:gdLst/>
            <a:ahLst/>
            <a:cxnLst/>
            <a:rect l="l" t="t" r="r" b="b"/>
            <a:pathLst>
              <a:path w="9789878" h="10414764">
                <a:moveTo>
                  <a:pt x="0" y="0"/>
                </a:moveTo>
                <a:lnTo>
                  <a:pt x="9789878" y="0"/>
                </a:lnTo>
                <a:lnTo>
                  <a:pt x="9789878" y="10414763"/>
                </a:lnTo>
                <a:lnTo>
                  <a:pt x="0" y="1041476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51000"/>
            </a:blip>
            <a:stretch>
              <a:fillRect/>
            </a:stretch>
          </a:blipFill>
        </p:spPr>
      </p:sp>
      <p:grpSp>
        <p:nvGrpSpPr>
          <p:cNvPr id="8" name="Group 8"/>
          <p:cNvGrpSpPr/>
          <p:nvPr/>
        </p:nvGrpSpPr>
        <p:grpSpPr>
          <a:xfrm>
            <a:off x="7343921" y="711765"/>
            <a:ext cx="10224529" cy="5574735"/>
            <a:chOff x="0" y="0"/>
            <a:chExt cx="2692880" cy="2009863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2692880" cy="2009863"/>
            </a:xfrm>
            <a:custGeom>
              <a:avLst/>
              <a:gdLst/>
              <a:ahLst/>
              <a:cxnLst/>
              <a:rect l="l" t="t" r="r" b="b"/>
              <a:pathLst>
                <a:path w="2692880" h="2009863">
                  <a:moveTo>
                    <a:pt x="38617" y="0"/>
                  </a:moveTo>
                  <a:lnTo>
                    <a:pt x="2654263" y="0"/>
                  </a:lnTo>
                  <a:cubicBezTo>
                    <a:pt x="2664505" y="0"/>
                    <a:pt x="2674327" y="4069"/>
                    <a:pt x="2681569" y="11311"/>
                  </a:cubicBezTo>
                  <a:cubicBezTo>
                    <a:pt x="2688811" y="18553"/>
                    <a:pt x="2692880" y="28375"/>
                    <a:pt x="2692880" y="38617"/>
                  </a:cubicBezTo>
                  <a:lnTo>
                    <a:pt x="2692880" y="1971246"/>
                  </a:lnTo>
                  <a:cubicBezTo>
                    <a:pt x="2692880" y="1981488"/>
                    <a:pt x="2688811" y="1991310"/>
                    <a:pt x="2681569" y="1998552"/>
                  </a:cubicBezTo>
                  <a:cubicBezTo>
                    <a:pt x="2674327" y="2005794"/>
                    <a:pt x="2664505" y="2009863"/>
                    <a:pt x="2654263" y="2009863"/>
                  </a:cubicBezTo>
                  <a:lnTo>
                    <a:pt x="38617" y="2009863"/>
                  </a:lnTo>
                  <a:cubicBezTo>
                    <a:pt x="28375" y="2009863"/>
                    <a:pt x="18553" y="2005794"/>
                    <a:pt x="11311" y="1998552"/>
                  </a:cubicBezTo>
                  <a:cubicBezTo>
                    <a:pt x="4069" y="1991310"/>
                    <a:pt x="0" y="1981488"/>
                    <a:pt x="0" y="1971246"/>
                  </a:cubicBezTo>
                  <a:lnTo>
                    <a:pt x="0" y="38617"/>
                  </a:lnTo>
                  <a:cubicBezTo>
                    <a:pt x="0" y="28375"/>
                    <a:pt x="4069" y="18553"/>
                    <a:pt x="11311" y="11311"/>
                  </a:cubicBezTo>
                  <a:cubicBezTo>
                    <a:pt x="18553" y="4069"/>
                    <a:pt x="28375" y="0"/>
                    <a:pt x="38617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FFFFFF"/>
              </a:solidFill>
              <a:prstDash val="solid"/>
              <a:round/>
            </a:ln>
          </p:spPr>
        </p:sp>
        <p:sp>
          <p:nvSpPr>
            <p:cNvPr id="10" name="TextBox 10"/>
            <p:cNvSpPr txBox="1"/>
            <p:nvPr/>
          </p:nvSpPr>
          <p:spPr>
            <a:xfrm>
              <a:off x="0" y="-38100"/>
              <a:ext cx="2692880" cy="204796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079"/>
                </a:lnSpc>
              </a:pPr>
              <a:endParaRPr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7789897" y="4229893"/>
            <a:ext cx="8732599" cy="15604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079"/>
              </a:lnSpc>
            </a:pPr>
            <a:r>
              <a:rPr lang="ru-RU" sz="21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Каждый студент на </a:t>
            </a:r>
            <a:r>
              <a:rPr lang="ru-RU" sz="219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стикере</a:t>
            </a:r>
            <a:r>
              <a:rPr lang="ru-RU" sz="219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пишет одно личное изменение, которое готов внедрить в свою жизнь (например: «Не брать телефон в кровать», «Есть завтрак каждый день», «Заменить энергетики чаем»).</a:t>
            </a:r>
            <a:endParaRPr lang="en-US" sz="2199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" name="Freeform 12"/>
          <p:cNvSpPr/>
          <p:nvPr/>
        </p:nvSpPr>
        <p:spPr>
          <a:xfrm>
            <a:off x="14532069" y="5900721"/>
            <a:ext cx="2111179" cy="844472"/>
          </a:xfrm>
          <a:custGeom>
            <a:avLst/>
            <a:gdLst/>
            <a:ahLst/>
            <a:cxnLst/>
            <a:rect l="l" t="t" r="r" b="b"/>
            <a:pathLst>
              <a:path w="2111179" h="844472">
                <a:moveTo>
                  <a:pt x="0" y="0"/>
                </a:moveTo>
                <a:lnTo>
                  <a:pt x="2111179" y="0"/>
                </a:lnTo>
                <a:lnTo>
                  <a:pt x="2111179" y="844472"/>
                </a:lnTo>
                <a:lnTo>
                  <a:pt x="0" y="84447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8067998" y="214848"/>
            <a:ext cx="1076002" cy="993834"/>
          </a:xfrm>
          <a:custGeom>
            <a:avLst/>
            <a:gdLst/>
            <a:ahLst/>
            <a:cxnLst/>
            <a:rect l="l" t="t" r="r" b="b"/>
            <a:pathLst>
              <a:path w="1076002" h="993834">
                <a:moveTo>
                  <a:pt x="0" y="0"/>
                </a:moveTo>
                <a:lnTo>
                  <a:pt x="1076002" y="0"/>
                </a:lnTo>
                <a:lnTo>
                  <a:pt x="1076002" y="993834"/>
                </a:lnTo>
                <a:lnTo>
                  <a:pt x="0" y="993834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4" name="TextBox 14"/>
          <p:cNvSpPr txBox="1"/>
          <p:nvPr/>
        </p:nvSpPr>
        <p:spPr>
          <a:xfrm>
            <a:off x="7688196" y="1395968"/>
            <a:ext cx="8936002" cy="258551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ctr">
              <a:lnSpc>
                <a:spcPts val="6638"/>
              </a:lnSpc>
              <a:spcBef>
                <a:spcPct val="0"/>
              </a:spcBef>
            </a:pPr>
            <a:r>
              <a:rPr lang="ru-RU" sz="6705" b="1" i="1" dirty="0">
                <a:solidFill>
                  <a:srgbClr val="000000"/>
                </a:solidFill>
                <a:latin typeface="Baskerville Display PT Bold Italics"/>
                <a:ea typeface="Baskerville Display PT Bold Italics"/>
                <a:cs typeface="Baskerville Display PT Bold Italics"/>
                <a:sym typeface="Baskerville Display PT Bold Italics"/>
              </a:rPr>
              <a:t>Подведение итогов. Мини-игра «3 шага к </a:t>
            </a:r>
            <a:r>
              <a:rPr lang="ru-RU" sz="6705" b="1" i="1">
                <a:solidFill>
                  <a:srgbClr val="000000"/>
                </a:solidFill>
                <a:latin typeface="Baskerville Display PT Bold Italics"/>
                <a:ea typeface="Baskerville Display PT Bold Italics"/>
                <a:cs typeface="Baskerville Display PT Bold Italics"/>
                <a:sym typeface="Baskerville Display PT Bold Italics"/>
              </a:rPr>
              <a:t>здоровью» </a:t>
            </a:r>
            <a:endParaRPr lang="en-US" sz="6705" b="1" i="1" u="none" strike="noStrike" dirty="0">
              <a:solidFill>
                <a:srgbClr val="000000"/>
              </a:solidFill>
              <a:latin typeface="Baskerville Display PT Bold Italics"/>
              <a:ea typeface="Baskerville Display PT Bold Italics"/>
              <a:cs typeface="Baskerville Display PT Bold Italics"/>
              <a:sym typeface="Baskerville Display PT Bold Italics"/>
            </a:endParaRPr>
          </a:p>
        </p:txBody>
      </p:sp>
      <p:sp>
        <p:nvSpPr>
          <p:cNvPr id="15" name="Freeform 15"/>
          <p:cNvSpPr/>
          <p:nvPr/>
        </p:nvSpPr>
        <p:spPr>
          <a:xfrm rot="-5400000">
            <a:off x="3185306" y="7365199"/>
            <a:ext cx="7334728" cy="7802902"/>
          </a:xfrm>
          <a:custGeom>
            <a:avLst/>
            <a:gdLst/>
            <a:ahLst/>
            <a:cxnLst/>
            <a:rect l="l" t="t" r="r" b="b"/>
            <a:pathLst>
              <a:path w="7334728" h="7802902">
                <a:moveTo>
                  <a:pt x="0" y="0"/>
                </a:moveTo>
                <a:lnTo>
                  <a:pt x="7334728" y="0"/>
                </a:lnTo>
                <a:lnTo>
                  <a:pt x="7334728" y="7802902"/>
                </a:lnTo>
                <a:lnTo>
                  <a:pt x="0" y="780290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51000"/>
            </a:blip>
            <a:stretch>
              <a:fillRect/>
            </a:stretch>
          </a:blipFill>
        </p:spPr>
      </p:sp>
      <p:sp>
        <p:nvSpPr>
          <p:cNvPr id="16" name="TextBox 14"/>
          <p:cNvSpPr txBox="1"/>
          <p:nvPr/>
        </p:nvSpPr>
        <p:spPr>
          <a:xfrm>
            <a:off x="7789897" y="6613122"/>
            <a:ext cx="9927540" cy="2600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>
              <a:spcBef>
                <a:spcPct val="0"/>
              </a:spcBef>
            </a:pPr>
            <a:r>
              <a:rPr lang="ru-RU" sz="4400" b="1" i="1" dirty="0">
                <a:solidFill>
                  <a:srgbClr val="000000"/>
                </a:solidFill>
                <a:latin typeface="Baskerville Display PT Bold Italics"/>
                <a:ea typeface="Baskerville Display PT Bold Italics"/>
                <a:cs typeface="Baskerville Display PT Bold Italics"/>
                <a:sym typeface="Baskerville Display PT Bold Italics"/>
              </a:rPr>
              <a:t>Заключение. </a:t>
            </a:r>
          </a:p>
          <a:p>
            <a:pPr lvl="0">
              <a:spcBef>
                <a:spcPct val="0"/>
              </a:spcBef>
            </a:pPr>
            <a:r>
              <a:rPr lang="ru-RU" sz="2500" dirty="0">
                <a:solidFill>
                  <a:srgbClr val="000000"/>
                </a:solidFill>
                <a:latin typeface="Baskerville Display PT Bold Italics"/>
                <a:ea typeface="Baskerville Display PT Bold Italics"/>
                <a:cs typeface="Baskerville Display PT Bold Italics"/>
                <a:sym typeface="Baskerville Display PT Bold Italics"/>
              </a:rPr>
              <a:t>Рассмотрение принципов здорового образа жизни способствует повышению осведомлённости студентов о физиологических механизмах влияния питания на здоровье, о важности рационального использования гаджетов, минимизации употребления энергетиков и активизации интереса к вопросам сохранения собственного здоровья.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</TotalTime>
  <Words>969</Words>
  <Application>Microsoft Office PowerPoint</Application>
  <PresentationFormat>Произвольный</PresentationFormat>
  <Paragraphs>85</Paragraphs>
  <Slides>10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Baskerville Display PT</vt:lpstr>
      <vt:lpstr>Arial</vt:lpstr>
      <vt:lpstr>Montserrat</vt:lpstr>
      <vt:lpstr>Calibri</vt:lpstr>
      <vt:lpstr>Baskerville Display PT Bold Italics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Green and Yellow Gradient Healthy Lifestyle Presentation</dc:title>
  <dc:creator>Михайлова Надежда Игоревна</dc:creator>
  <cp:lastModifiedBy>Гулюк Ирина Марьяновна</cp:lastModifiedBy>
  <cp:revision>14</cp:revision>
  <dcterms:created xsi:type="dcterms:W3CDTF">2006-08-16T00:00:00Z</dcterms:created>
  <dcterms:modified xsi:type="dcterms:W3CDTF">2025-11-12T07:01:26Z</dcterms:modified>
  <dc:identifier>DAG4Y1T4AZQ</dc:identifier>
</cp:coreProperties>
</file>