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tags/tag26.xml" ContentType="application/vnd.openxmlformats-officedocument.presentationml.tags+xml"/>
  <Override PartName="/ppt/notesSlides/notesSlide11.xml" ContentType="application/vnd.openxmlformats-officedocument.presentationml.notesSlide+xml"/>
  <Override PartName="/ppt/tags/tag27.xml" ContentType="application/vnd.openxmlformats-officedocument.presentationml.tags+xml"/>
  <Override PartName="/ppt/notesSlides/notesSlide12.xml" ContentType="application/vnd.openxmlformats-officedocument.presentationml.notesSlide+xml"/>
  <Override PartName="/ppt/tags/tag28.xml" ContentType="application/vnd.openxmlformats-officedocument.presentationml.tags+xml"/>
  <Override PartName="/ppt/notesSlides/notesSlide13.xml" ContentType="application/vnd.openxmlformats-officedocument.presentationml.notesSlide+xml"/>
  <Override PartName="/ppt/tags/tag29.xml" ContentType="application/vnd.openxmlformats-officedocument.presentationml.tags+xml"/>
  <Override PartName="/ppt/notesSlides/notesSlide14.xml" ContentType="application/vnd.openxmlformats-officedocument.presentationml.notesSlide+xml"/>
  <Override PartName="/ppt/tags/tag30.xml" ContentType="application/vnd.openxmlformats-officedocument.presentationml.tags+xml"/>
  <Override PartName="/ppt/notesSlides/notesSlide15.xml" ContentType="application/vnd.openxmlformats-officedocument.presentationml.notesSlide+xml"/>
  <Override PartName="/ppt/tags/tag31.xml" ContentType="application/vnd.openxmlformats-officedocument.presentationml.tags+xml"/>
  <Override PartName="/ppt/notesSlides/notesSlide16.xml" ContentType="application/vnd.openxmlformats-officedocument.presentationml.notesSlide+xml"/>
  <Override PartName="/ppt/tags/tag32.xml" ContentType="application/vnd.openxmlformats-officedocument.presentationml.tags+xml"/>
  <Override PartName="/ppt/notesSlides/notesSlide17.xml" ContentType="application/vnd.openxmlformats-officedocument.presentationml.notesSlide+xml"/>
  <Override PartName="/ppt/tags/tag33.xml" ContentType="application/vnd.openxmlformats-officedocument.presentationml.tags+xml"/>
  <Override PartName="/ppt/notesSlides/notesSlide18.xml" ContentType="application/vnd.openxmlformats-officedocument.presentationml.notesSlide+xml"/>
  <Override PartName="/ppt/tags/tag34.xml" ContentType="application/vnd.openxmlformats-officedocument.presentationml.tags+xml"/>
  <Override PartName="/ppt/notesSlides/notesSlide19.xml" ContentType="application/vnd.openxmlformats-officedocument.presentationml.notesSlide+xml"/>
  <Override PartName="/ppt/tags/tag35.xml" ContentType="application/vnd.openxmlformats-officedocument.presentationml.tags+xml"/>
  <Override PartName="/ppt/notesSlides/notesSlide20.xml" ContentType="application/vnd.openxmlformats-officedocument.presentationml.notesSlide+xml"/>
  <Override PartName="/ppt/tags/tag36.xml" ContentType="application/vnd.openxmlformats-officedocument.presentationml.tags+xml"/>
  <Override PartName="/ppt/notesSlides/notesSlide21.xml" ContentType="application/vnd.openxmlformats-officedocument.presentationml.notesSlide+xml"/>
  <Override PartName="/ppt/tags/tag37.xml" ContentType="application/vnd.openxmlformats-officedocument.presentationml.tags+xml"/>
  <Override PartName="/ppt/notesSlides/notesSlide22.xml" ContentType="application/vnd.openxmlformats-officedocument.presentationml.notesSlide+xml"/>
  <Override PartName="/ppt/tags/tag38.xml" ContentType="application/vnd.openxmlformats-officedocument.presentationml.tags+xml"/>
  <Override PartName="/ppt/notesSlides/notesSlide23.xml" ContentType="application/vnd.openxmlformats-officedocument.presentationml.notesSlide+xml"/>
  <Override PartName="/ppt/tags/tag39.xml" ContentType="application/vnd.openxmlformats-officedocument.presentationml.tags+xml"/>
  <Override PartName="/ppt/notesSlides/notesSlide24.xml" ContentType="application/vnd.openxmlformats-officedocument.presentationml.notesSlide+xml"/>
  <Override PartName="/ppt/tags/tag40.xml" ContentType="application/vnd.openxmlformats-officedocument.presentationml.tags+xml"/>
  <Override PartName="/ppt/notesSlides/notesSlide25.xml" ContentType="application/vnd.openxmlformats-officedocument.presentationml.notesSlide+xml"/>
  <Override PartName="/ppt/tags/tag41.xml" ContentType="application/vnd.openxmlformats-officedocument.presentationml.tags+xml"/>
  <Override PartName="/ppt/notesSlides/notesSlide26.xml" ContentType="application/vnd.openxmlformats-officedocument.presentationml.notesSlide+xml"/>
  <Override PartName="/ppt/tags/tag42.xml" ContentType="application/vnd.openxmlformats-officedocument.presentationml.tags+xml"/>
  <Override PartName="/ppt/notesSlides/notesSlide27.xml" ContentType="application/vnd.openxmlformats-officedocument.presentationml.notesSlide+xml"/>
  <Override PartName="/ppt/tags/tag43.xml" ContentType="application/vnd.openxmlformats-officedocument.presentationml.tags+xml"/>
  <Override PartName="/ppt/notesSlides/notesSlide28.xml" ContentType="application/vnd.openxmlformats-officedocument.presentationml.notesSlide+xml"/>
  <Override PartName="/ppt/tags/tag44.xml" ContentType="application/vnd.openxmlformats-officedocument.presentationml.tags+xml"/>
  <Override PartName="/ppt/notesSlides/notesSlide29.xml" ContentType="application/vnd.openxmlformats-officedocument.presentationml.notesSlide+xml"/>
  <Override PartName="/ppt/tags/tag45.xml" ContentType="application/vnd.openxmlformats-officedocument.presentationml.tags+xml"/>
  <Override PartName="/ppt/notesSlides/notesSlide30.xml" ContentType="application/vnd.openxmlformats-officedocument.presentationml.notesSlide+xml"/>
  <Override PartName="/ppt/tags/tag46.xml" ContentType="application/vnd.openxmlformats-officedocument.presentationml.tags+xml"/>
  <Override PartName="/ppt/notesSlides/notesSlide31.xml" ContentType="application/vnd.openxmlformats-officedocument.presentationml.notesSlide+xml"/>
  <Override PartName="/ppt/tags/tag47.xml" ContentType="application/vnd.openxmlformats-officedocument.presentationml.tags+xml"/>
  <Override PartName="/ppt/notesSlides/notesSlide32.xml" ContentType="application/vnd.openxmlformats-officedocument.presentationml.notesSlide+xml"/>
  <Override PartName="/ppt/tags/tag48.xml" ContentType="application/vnd.openxmlformats-officedocument.presentationml.tags+xml"/>
  <Override PartName="/ppt/notesSlides/notesSlide33.xml" ContentType="application/vnd.openxmlformats-officedocument.presentationml.notesSlide+xml"/>
  <Override PartName="/ppt/tags/tag49.xml" ContentType="application/vnd.openxmlformats-officedocument.presentationml.tags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7"/>
  </p:notesMasterIdLst>
  <p:sldIdLst>
    <p:sldId id="284" r:id="rId2"/>
    <p:sldId id="257" r:id="rId3"/>
    <p:sldId id="303" r:id="rId4"/>
    <p:sldId id="285" r:id="rId5"/>
    <p:sldId id="286" r:id="rId6"/>
    <p:sldId id="299" r:id="rId7"/>
    <p:sldId id="300" r:id="rId8"/>
    <p:sldId id="301" r:id="rId9"/>
    <p:sldId id="302" r:id="rId10"/>
    <p:sldId id="288" r:id="rId11"/>
    <p:sldId id="287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305" r:id="rId21"/>
    <p:sldId id="304" r:id="rId22"/>
    <p:sldId id="307" r:id="rId23"/>
    <p:sldId id="308" r:id="rId24"/>
    <p:sldId id="309" r:id="rId25"/>
    <p:sldId id="310" r:id="rId26"/>
    <p:sldId id="311" r:id="rId27"/>
    <p:sldId id="312" r:id="rId28"/>
    <p:sldId id="297" r:id="rId29"/>
    <p:sldId id="314" r:id="rId30"/>
    <p:sldId id="313" r:id="rId31"/>
    <p:sldId id="306" r:id="rId32"/>
    <p:sldId id="336" r:id="rId33"/>
    <p:sldId id="315" r:id="rId34"/>
    <p:sldId id="316" r:id="rId35"/>
    <p:sldId id="317" r:id="rId36"/>
    <p:sldId id="318" r:id="rId37"/>
    <p:sldId id="319" r:id="rId38"/>
    <p:sldId id="337" r:id="rId39"/>
    <p:sldId id="320" r:id="rId40"/>
    <p:sldId id="321" r:id="rId41"/>
    <p:sldId id="322" r:id="rId42"/>
    <p:sldId id="323" r:id="rId43"/>
    <p:sldId id="324" r:id="rId44"/>
    <p:sldId id="338" r:id="rId45"/>
    <p:sldId id="325" r:id="rId46"/>
    <p:sldId id="326" r:id="rId47"/>
    <p:sldId id="327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</p:sldIdLst>
  <p:sldSz cx="9144000" cy="6858000" type="screen4x3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A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25" autoAdjust="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DF31D-7AB1-4333-BF6A-CB0CB81BE55F}" type="datetimeFigureOut">
              <a:rPr lang="x-none" smtClean="0"/>
              <a:t>12.11.2025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A00D1-4D56-4E11-A5EA-E84D233AC08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22601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52821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27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74355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28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27529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29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41105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30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76476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31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33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34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35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36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37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18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11887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39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40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41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42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43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45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46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47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48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49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19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935721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50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51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52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53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54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79764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20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66721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22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65553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23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63204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24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83662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25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744747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A00D1-4D56-4E11-A5EA-E84D233AC089}" type="slidenum">
              <a:rPr lang="x-none" smtClean="0"/>
              <a:t>26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49004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1F2258-CEE0-4D3F-8287-133BC1ECB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DA660B2-BF5F-4EF8-BD0D-9B83D382BE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85559E1-3516-4B77-94BB-173C13E56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910B220-715F-4145-8752-C1F27BB84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ACCA5E2-A63A-4965-9CAF-5AAB95503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19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FF9078-04E0-4787-97E9-1B10B6393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2C2F6E9-38EF-4713-85B7-F80A595DB7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3D9BDC9-B2F1-416B-A5FC-B6283F256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92BC869-DF12-48BF-BFB4-C32905DA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335B34C-28A9-40BC-959D-B9F88D0F6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48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AB4EA16-0B88-4346-A3E3-EEBA2ADFA9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ABBEEC6-A244-4EA7-BF7D-3AA7DF2A82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003396E-26FB-4441-9D93-BCBCD6E5B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F3F774C-350E-430B-A124-234974279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E509DE9-55B7-46B7-9AA3-7AD120489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70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521CD7-9DCB-49B7-B560-804C4EC8D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0259366-9CCD-4B16-BFC5-B661D5655D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1333462-F792-4646-982E-55DCA0FC6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4C92429-09BD-461A-A0D3-1A135B9FF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C7988DF-B582-411E-AF8F-D5D594545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20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1DACB6-3ADA-4A96-94F7-B3F011DCE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E5DD29D-8594-40CE-8901-6E1AFB9C9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DDE2107-BC08-41A3-89FE-5FC14A71A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50FEB0F-292B-4054-A38A-B740F4B23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236E79E-3F22-4DFA-98EE-B0A5CAB6E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44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F32764-04D4-48E5-AB76-A5BAD933C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D19A14E-CC2B-4000-A4EC-B799D1B881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997FD83-74D9-4C84-9540-F46A5AE4D0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5156F4F-FF70-496F-91B8-1B12196DD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FA1FE26-FE08-4D1E-AB13-DB7017049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72C2389-1BEB-44C5-AB56-A46FB3E11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97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AD2F6A-A4FD-44D9-9EA2-05AD88695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9A538C7-CF06-47C0-88C4-C0825FA942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6FCF7F5-B3FA-4351-BD45-F884EDEF0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98EFBBE-B1B1-418A-B393-C0E750D2E3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3C8E4A6-FB85-4374-9E5A-8614CA1664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DCC45750-0AF4-472B-AF18-D0B9BE1F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BBC16C0-7B2F-40A1-86D7-E79C82FD4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096F683-D1A6-429B-98DB-A1D325DC9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88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7CEB76-F3D3-4F12-A620-DD99B52ED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56F09D9-9370-473A-A91A-95D86755C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D01FB51-05AA-4AFB-9A1B-746F31D09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A6E4794-B8D7-459E-A723-3EA8B87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95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36E8306-EBFD-46A1-A86B-967B022B6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7B13DD5-6492-415C-914B-21160239C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B13B152-533B-44E4-80DC-12B90527D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4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C4DFC2-21DE-4155-974A-767A1BC98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58E9160-8FA3-460F-856D-DC5781A5FC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7A5610A-D489-472A-A7D3-A363717BE0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F809F8E-3BAE-4C1F-982C-B01DB71E3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B43785C-00F7-43DC-8EE6-CE0C37D98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88A46F3-CFBD-438D-A845-635459B6A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60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15EBCA-B1A6-4F3C-B408-DE001F142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DCB18B2-0A13-4585-8281-75B280C590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69F63CC-1731-4271-87E1-BA0167BD6D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B69F306-008B-401D-AF37-9614B187A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B4B2816-2DE0-4BC5-9602-07C0DAB22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CD12904-633F-4B63-A93C-B32539894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49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AA9566-264A-4A60-82A3-1193AB449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B52684D-D63D-4323-B7A3-FD8C70FEFE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F7887DA-8992-484C-A67E-B37CAF8CC3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913C4-1C3C-4B1A-ADD2-3C60964DDA13}" type="datetimeFigureOut">
              <a:rPr lang="ru-RU" smtClean="0"/>
              <a:pPr/>
              <a:t>12.11.2025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B5DEFE9-6D6D-4A51-B29A-377B9F717E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693DF95-64B9-4046-8F79-D25833AD31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C0829-C777-47D5-A9BB-73F8D62AC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693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.xm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7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8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0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1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2.xml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3.xml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4.x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0.xml"/><Relationship Id="rId4" Type="http://schemas.openxmlformats.org/officeDocument/2006/relationships/image" Target="../media/image29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1.xml"/><Relationship Id="rId4" Type="http://schemas.openxmlformats.org/officeDocument/2006/relationships/image" Target="../media/image30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2.xml"/><Relationship Id="rId4" Type="http://schemas.openxmlformats.org/officeDocument/2006/relationships/image" Target="../media/image31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3.xml"/><Relationship Id="rId4" Type="http://schemas.openxmlformats.org/officeDocument/2006/relationships/image" Target="../media/image32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4.xml"/><Relationship Id="rId4" Type="http://schemas.openxmlformats.org/officeDocument/2006/relationships/image" Target="../media/image3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5.xml"/><Relationship Id="rId4" Type="http://schemas.openxmlformats.org/officeDocument/2006/relationships/image" Target="../media/image34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6.xml"/><Relationship Id="rId4" Type="http://schemas.openxmlformats.org/officeDocument/2006/relationships/image" Target="../media/image3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7.xml"/><Relationship Id="rId4" Type="http://schemas.openxmlformats.org/officeDocument/2006/relationships/image" Target="../media/image36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8.xml"/><Relationship Id="rId4" Type="http://schemas.openxmlformats.org/officeDocument/2006/relationships/image" Target="../media/image37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9.xml"/><Relationship Id="rId4" Type="http://schemas.openxmlformats.org/officeDocument/2006/relationships/image" Target="../media/image38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3FDDE00-9190-40C6-A15E-E188C7790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1566372"/>
            <a:ext cx="2866679" cy="18507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1A79154-31F5-4426-BEDB-576B5CE696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1698012"/>
            <a:ext cx="2277380" cy="17948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B7818DA-EAC3-4906-9A51-B36B6DF33BB9}"/>
              </a:ext>
            </a:extLst>
          </p:cNvPr>
          <p:cNvSpPr txBox="1"/>
          <p:nvPr/>
        </p:nvSpPr>
        <p:spPr>
          <a:xfrm>
            <a:off x="1376772" y="1698012"/>
            <a:ext cx="6390456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</a:t>
            </a:r>
          </a:p>
          <a:p>
            <a:pPr algn="ctr"/>
            <a:r>
              <a:rPr lang="ru-RU" sz="3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День единения народов </a:t>
            </a:r>
            <a: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/>
            </a:r>
            <a:b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</a:br>
            <a:r>
              <a:rPr lang="ru-RU" sz="4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Беларуси и России</a:t>
            </a:r>
            <a:endParaRPr lang="x-none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" name="Блок-схема: документ 29">
            <a:extLst>
              <a:ext uri="{FF2B5EF4-FFF2-40B4-BE49-F238E27FC236}">
                <a16:creationId xmlns:a16="http://schemas.microsoft.com/office/drawing/2014/main" xmlns="" id="{DDC97641-EE77-4AD7-AB41-EB3BFAD38810}"/>
              </a:ext>
            </a:extLst>
          </p:cNvPr>
          <p:cNvSpPr/>
          <p:nvPr/>
        </p:nvSpPr>
        <p:spPr>
          <a:xfrm rot="21351409">
            <a:off x="-210292" y="-532782"/>
            <a:ext cx="9417170" cy="146383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1" name="Блок-схема: документ 30">
            <a:extLst>
              <a:ext uri="{FF2B5EF4-FFF2-40B4-BE49-F238E27FC236}">
                <a16:creationId xmlns:a16="http://schemas.microsoft.com/office/drawing/2014/main" xmlns="" id="{FEE1F09A-F334-4855-885A-21E13A770A05}"/>
              </a:ext>
            </a:extLst>
          </p:cNvPr>
          <p:cNvSpPr/>
          <p:nvPr/>
        </p:nvSpPr>
        <p:spPr>
          <a:xfrm flipV="1">
            <a:off x="-169716" y="5589240"/>
            <a:ext cx="9417170" cy="180232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2" name="Блок-схема: документ 31">
            <a:extLst>
              <a:ext uri="{FF2B5EF4-FFF2-40B4-BE49-F238E27FC236}">
                <a16:creationId xmlns:a16="http://schemas.microsoft.com/office/drawing/2014/main" xmlns="" id="{76E57949-9434-4021-97CC-A27A9C2C0A45}"/>
              </a:ext>
            </a:extLst>
          </p:cNvPr>
          <p:cNvSpPr/>
          <p:nvPr/>
        </p:nvSpPr>
        <p:spPr>
          <a:xfrm rot="21445266">
            <a:off x="-173978" y="-747372"/>
            <a:ext cx="9726972" cy="1463839"/>
          </a:xfrm>
          <a:prstGeom prst="flowChartDocumen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3" name="Блок-схема: документ 32">
            <a:extLst>
              <a:ext uri="{FF2B5EF4-FFF2-40B4-BE49-F238E27FC236}">
                <a16:creationId xmlns:a16="http://schemas.microsoft.com/office/drawing/2014/main" xmlns="" id="{48380C31-A142-4237-BCF1-C7CD4002CA99}"/>
              </a:ext>
            </a:extLst>
          </p:cNvPr>
          <p:cNvSpPr/>
          <p:nvPr/>
        </p:nvSpPr>
        <p:spPr>
          <a:xfrm rot="221348" flipV="1">
            <a:off x="-203217" y="5990817"/>
            <a:ext cx="9972228" cy="1802329"/>
          </a:xfrm>
          <a:prstGeom prst="flowChartDocument">
            <a:avLst/>
          </a:prstGeom>
          <a:ln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3966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-821287" y="-18115"/>
            <a:ext cx="10061834" cy="6858000"/>
          </a:xfrm>
          <a:prstGeom prst="rect">
            <a:avLst/>
          </a:pr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764704" y="-18115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Прямоугольник 2"/>
          <p:cNvSpPr/>
          <p:nvPr/>
        </p:nvSpPr>
        <p:spPr>
          <a:xfrm>
            <a:off x="1087317" y="423666"/>
            <a:ext cx="494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Основные факты о России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1094B32-382D-41A2-B076-B44604F46737}"/>
              </a:ext>
            </a:extLst>
          </p:cNvPr>
          <p:cNvSpPr txBox="1"/>
          <p:nvPr/>
        </p:nvSpPr>
        <p:spPr>
          <a:xfrm>
            <a:off x="5596492" y="1222043"/>
            <a:ext cx="356989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Официальное название – Российская Федерация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Столица – Москва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Население – 146,028 млн жителей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Площадь – 17075200 кв. км.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Форма правления – республиканская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Форма государственного устройства – федерация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Государственный язык – русский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Национальная валюта – российский рубль, </a:t>
            </a:r>
            <a:r>
              <a:rPr lang="en-US" sz="1600" dirty="0">
                <a:latin typeface="Impact" panose="020B0806030902050204" pitchFamily="34" charset="0"/>
              </a:rPr>
              <a:t>RUB</a:t>
            </a:r>
            <a:r>
              <a:rPr lang="ru-RU" sz="1600" dirty="0">
                <a:latin typeface="Impact" panose="020B080603090205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x-none" dirty="0">
              <a:latin typeface="Impact" panose="020B080603090205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03F44FF-BB8F-49EA-9BAF-C2EA11709E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528" y="1222043"/>
            <a:ext cx="5601756" cy="35562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295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-821287" y="-18115"/>
            <a:ext cx="10061834" cy="6858000"/>
          </a:xfrm>
          <a:prstGeom prst="rect">
            <a:avLst/>
          </a:pr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764704" y="-18115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2050" name="Picture 2" descr="Информационная поддержка экспорта - Посольство Республики Беларусь в  Сирийской Арабской Республике">
            <a:extLst>
              <a:ext uri="{FF2B5EF4-FFF2-40B4-BE49-F238E27FC236}">
                <a16:creationId xmlns:a16="http://schemas.microsoft.com/office/drawing/2014/main" xmlns="" id="{B3441FB1-81B2-4119-AB6A-E9EE06613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45" y="545535"/>
            <a:ext cx="5170447" cy="517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30373" y="423666"/>
            <a:ext cx="54634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Основные факты о Беларуси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1094B32-382D-41A2-B076-B44604F46737}"/>
              </a:ext>
            </a:extLst>
          </p:cNvPr>
          <p:cNvSpPr txBox="1"/>
          <p:nvPr/>
        </p:nvSpPr>
        <p:spPr>
          <a:xfrm>
            <a:off x="5596492" y="1222043"/>
            <a:ext cx="3569891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Официальное название – Республика Беларусь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Столица – Минск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Население – 9 109 280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Площадь – 207,6 тыс. кв. км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Форма правления – президентская республика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Форма государственного устройства – унитарное государство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Государственные языки – белорусский, русский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Impact" panose="020B0806030902050204" pitchFamily="34" charset="0"/>
              </a:rPr>
              <a:t>Национальная валюта – белорусский рубль, </a:t>
            </a:r>
            <a:r>
              <a:rPr lang="en-US" sz="1600" dirty="0">
                <a:latin typeface="Impact" panose="020B0806030902050204" pitchFamily="34" charset="0"/>
              </a:rPr>
              <a:t>Br</a:t>
            </a:r>
            <a:endParaRPr lang="ru-RU" sz="1600" dirty="0">
              <a:latin typeface="Impact" panose="020B080603090205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x-none" dirty="0">
              <a:latin typeface="Impact" panose="020B080603090205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464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1065881" y="-22897"/>
            <a:ext cx="10061834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692696" y="-10746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4630" y="517144"/>
            <a:ext cx="494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Нам есть, чем гордиться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97650" y="2720101"/>
            <a:ext cx="48119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В национальном парке практически в первозданном состоянии сохранились уникальные ландшафты </a:t>
            </a:r>
            <a:r>
              <a:rPr lang="ru-RU" dirty="0">
                <a:latin typeface="Arial Narrow" panose="020B0606020202030204" pitchFamily="34" charset="0"/>
              </a:rPr>
              <a:t>б</a:t>
            </a:r>
            <a:r>
              <a:rPr lang="ru-RU" sz="1800" b="0" i="0" dirty="0">
                <a:effectLst/>
                <a:latin typeface="Arial Narrow" panose="020B0606020202030204" pitchFamily="34" charset="0"/>
              </a:rPr>
              <a:t>елорусского Полесья – с дюнами, котловинами и ложбинами, где среди дубрав и ясенников расположено более 30 озер. </a:t>
            </a:r>
          </a:p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На Полесье также сохранились самые большие естественные болота в Европе. Наиболее крупные из них – Званец (150 кв. км) и Дикое (80 кв. км)</a:t>
            </a:r>
            <a:endParaRPr lang="ru-RU" sz="1800" dirty="0">
              <a:latin typeface="Arial Narrow" panose="020B0606020202030204" pitchFamily="34" charset="0"/>
            </a:endParaRPr>
          </a:p>
          <a:p>
            <a:endParaRPr lang="x-none" dirty="0">
              <a:latin typeface="Arial Narrow" panose="020B0606020202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0F32275-C3FE-4421-B333-D8DA0F7F433D}"/>
              </a:ext>
            </a:extLst>
          </p:cNvPr>
          <p:cNvSpPr txBox="1"/>
          <p:nvPr/>
        </p:nvSpPr>
        <p:spPr>
          <a:xfrm>
            <a:off x="689767" y="1137447"/>
            <a:ext cx="55446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Impact" panose="020B0806030902050204" pitchFamily="34" charset="0"/>
              </a:rPr>
              <a:t>Национальный парк «Припятский» – единственное место на планете, где существуют первобытные пойменные дубравы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166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1065881" y="-22897"/>
            <a:ext cx="10061834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692696" y="-10746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4630" y="517144"/>
            <a:ext cx="494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Нам есть, чем гордиться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4508" y="2014756"/>
            <a:ext cx="51659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Сведения о пуще встречается еще у античного историка Геродота (5 в. до н.э.) и в Ипатьевской летописи (983 г.). В конце XIV в. великий князь Великого княжества Литовского Ягайло объявил пущу заповедной и установил запрет на охоту. </a:t>
            </a:r>
          </a:p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Древний лес охраняется уже 600 лет. В Беловежской пуще насчитывается около 2 тысяч деревьев-великанов. Некоторые из них появились еще до открытия Колумбом Америки. </a:t>
            </a:r>
          </a:p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Беловежская пуща включена в список Всемирного наследия ЮНЕСКО.</a:t>
            </a:r>
            <a:endParaRPr lang="x-none" dirty="0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96689BB-A222-4785-8558-945805897EB9}"/>
              </a:ext>
            </a:extLst>
          </p:cNvPr>
          <p:cNvSpPr txBox="1"/>
          <p:nvPr/>
        </p:nvSpPr>
        <p:spPr>
          <a:xfrm>
            <a:off x="689767" y="1178062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Impact" panose="020B0806030902050204" pitchFamily="34" charset="0"/>
              </a:rPr>
              <a:t>Беловежская пуща – самый крупный древний лес Европы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47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4496547" y="10746"/>
            <a:ext cx="10061834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692696" y="-10746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4630" y="517144"/>
            <a:ext cx="494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Нам есть, чем гордиться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5167" y="2399883"/>
            <a:ext cx="49656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Многим в своем неповторимом облике Несвиж обязан творениям итальянского архитектора Яна Джаванни Марии Бернардони. По его проектам в XVI веке возведены замок и фарный костел Божьего тела – первое на территории Речи Посполитой сооружение в стиле барокко. В храме находится один из крупнейших в Европе некрополь княжеского рода, насчитывающий 102 саркофага членов семьи Радзивиллов. </a:t>
            </a:r>
          </a:p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Несвижский замок включен в список Всемирного наследия ЮНЕСКО.</a:t>
            </a:r>
            <a:endParaRPr lang="x-none" dirty="0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96689BB-A222-4785-8558-945805897EB9}"/>
              </a:ext>
            </a:extLst>
          </p:cNvPr>
          <p:cNvSpPr txBox="1"/>
          <p:nvPr/>
        </p:nvSpPr>
        <p:spPr>
          <a:xfrm>
            <a:off x="689767" y="1178062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Impact" panose="020B0806030902050204" pitchFamily="34" charset="0"/>
              </a:rPr>
              <a:t>Несвиж принадлежал одному из богатейших в Европе роду Радзивиллов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67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3206808" y="-10746"/>
            <a:ext cx="10061834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692696" y="-10746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4630" y="517144"/>
            <a:ext cx="494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Нам есть, чем гордиться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5167" y="2454534"/>
            <a:ext cx="45329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Этот монументальный памятник архитектуры построен в Полоцке между 1044–1066 годами при князе Всеславе Брячиславиче, прозванном Чародеем, как символ равенства с самыми влиятельными древнерусскими городами – Киевом и Новгородом.</a:t>
            </a:r>
            <a:endParaRPr lang="x-none" dirty="0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96689BB-A222-4785-8558-945805897EB9}"/>
              </a:ext>
            </a:extLst>
          </p:cNvPr>
          <p:cNvSpPr txBox="1"/>
          <p:nvPr/>
        </p:nvSpPr>
        <p:spPr>
          <a:xfrm>
            <a:off x="689767" y="1178062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Impact" panose="020B0806030902050204" pitchFamily="34" charset="0"/>
              </a:rPr>
              <a:t>Один из трех восточнославянских софийских соборов находится в Беларуси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949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4671348" y="-10746"/>
            <a:ext cx="10061834" cy="80088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692696" y="-10746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4630" y="517144"/>
            <a:ext cx="494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Нам есть, чем гордиться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896811" y="2454534"/>
            <a:ext cx="4818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Белорусский первопечатник Франциск Скорина свою издательскую деятельность начал в Праге, где напечатал 23 иллюстрированные книги Библии в переводе на старобелорусский язык. </a:t>
            </a:r>
            <a:endParaRPr lang="x-none" dirty="0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96689BB-A222-4785-8558-945805897EB9}"/>
              </a:ext>
            </a:extLst>
          </p:cNvPr>
          <p:cNvSpPr txBox="1"/>
          <p:nvPr/>
        </p:nvSpPr>
        <p:spPr>
          <a:xfrm>
            <a:off x="689767" y="1178062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Impact" panose="020B0806030902050204" pitchFamily="34" charset="0"/>
              </a:rPr>
              <a:t>Белорусы одними из первых в Европе, еще в 1517 году, имели свою печатную Библию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037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2987824" y="-10746"/>
            <a:ext cx="10061834" cy="68580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692696" y="-10746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4630" y="517144"/>
            <a:ext cx="494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Нам есть, чем гордиться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1048288" y="2085202"/>
            <a:ext cx="46449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Эта самая престижная международная премия существует уже более 100 лет и за это время была вручена представителям самых разных стран. Имена многих нобелевских лауреатов с белорусскими корнями известны сейчас всему миру. Это, в частности, лауреаты Нобелевской премии по экономике, химии и физике – Жорес Алфёров, Саймон Кузнец, Аарон </a:t>
            </a:r>
            <a:r>
              <a:rPr lang="ru-RU" sz="1800" b="0" i="0" dirty="0" err="1">
                <a:effectLst/>
                <a:latin typeface="Arial Narrow" panose="020B0606020202030204" pitchFamily="34" charset="0"/>
              </a:rPr>
              <a:t>Клуг</a:t>
            </a:r>
            <a:r>
              <a:rPr lang="ru-RU" sz="1800" b="0" i="0" dirty="0">
                <a:effectLst/>
                <a:latin typeface="Arial Narrow" panose="020B0606020202030204" pitchFamily="34" charset="0"/>
              </a:rPr>
              <a:t>; </a:t>
            </a:r>
          </a:p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лауреаты Нобелевской премии мира – Ицхак Рабин, </a:t>
            </a:r>
            <a:r>
              <a:rPr lang="ru-RU" sz="1800" b="0" i="0" dirty="0" err="1">
                <a:effectLst/>
                <a:latin typeface="Arial Narrow" panose="020B0606020202030204" pitchFamily="34" charset="0"/>
              </a:rPr>
              <a:t>Менахем</a:t>
            </a:r>
            <a:r>
              <a:rPr lang="ru-RU" sz="1800" b="0" i="0" dirty="0">
                <a:effectLst/>
                <a:latin typeface="Arial Narrow" panose="020B0606020202030204" pitchFamily="34" charset="0"/>
              </a:rPr>
              <a:t> Бегин и </a:t>
            </a:r>
            <a:r>
              <a:rPr lang="ru-RU" sz="1800" b="0" i="0" dirty="0" err="1">
                <a:effectLst/>
                <a:latin typeface="Arial Narrow" panose="020B0606020202030204" pitchFamily="34" charset="0"/>
              </a:rPr>
              <a:t>Шимон</a:t>
            </a:r>
            <a:r>
              <a:rPr lang="ru-RU" sz="1800" b="0" i="0" dirty="0">
                <a:effectLst/>
                <a:latin typeface="Arial Narrow" panose="020B0606020202030204" pitchFamily="34" charset="0"/>
              </a:rPr>
              <a:t> Перес. </a:t>
            </a:r>
            <a:endParaRPr lang="x-none" dirty="0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96689BB-A222-4785-8558-945805897EB9}"/>
              </a:ext>
            </a:extLst>
          </p:cNvPr>
          <p:cNvSpPr txBox="1"/>
          <p:nvPr/>
        </p:nvSpPr>
        <p:spPr>
          <a:xfrm>
            <a:off x="689767" y="1178062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Impact" panose="020B0806030902050204" pitchFamily="34" charset="0"/>
              </a:rPr>
              <a:t>Четырнадцать Нобелевских лауреатов имеют белорусские корни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855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2411760" y="-10746"/>
            <a:ext cx="10061834" cy="68580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692696" y="-10746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4630" y="517144"/>
            <a:ext cx="494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Нам есть, чем гордиться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1056354" y="2438189"/>
            <a:ext cx="46449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Уже в 1943 году партизаны контролировали около 60% территории республики. На территории Беларуси в годы Второй мировой войны действовал самый крупный в Европе еврейский партизанский отряд, организованный братьями Бельскими. </a:t>
            </a:r>
            <a:endParaRPr lang="x-none" dirty="0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96689BB-A222-4785-8558-945805897EB9}"/>
              </a:ext>
            </a:extLst>
          </p:cNvPr>
          <p:cNvSpPr txBox="1"/>
          <p:nvPr/>
        </p:nvSpPr>
        <p:spPr>
          <a:xfrm>
            <a:off x="689767" y="1178062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Impact" panose="020B0806030902050204" pitchFamily="34" charset="0"/>
              </a:rPr>
              <a:t>Партизанское движение в Беларуси в годы Второй мировой войны было самым мощным в Европе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278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-821287" y="-315416"/>
            <a:ext cx="10061834" cy="717341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692696" y="-10746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4630" y="517144"/>
            <a:ext cx="494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Нам есть, чем гордиться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1056353" y="2046536"/>
            <a:ext cx="45237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И носили пояса только мужчины и даже повязывать владельцам помогали только мужчины. Ходило поверье, что если женская рука коснется драгоценных нитей, ткань потускнеет и пояс можно будет сразу выбросить. </a:t>
            </a:r>
            <a:endParaRPr lang="x-none" dirty="0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96689BB-A222-4785-8558-945805897EB9}"/>
              </a:ext>
            </a:extLst>
          </p:cNvPr>
          <p:cNvSpPr txBox="1"/>
          <p:nvPr/>
        </p:nvSpPr>
        <p:spPr>
          <a:xfrm>
            <a:off x="753626" y="1158729"/>
            <a:ext cx="5250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Impact" panose="020B0806030902050204" pitchFamily="34" charset="0"/>
              </a:rPr>
              <a:t>Реликвию белорусов – слуцкие пояса – ткали только мужчины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41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-2105457" y="-17015"/>
            <a:ext cx="6912768" cy="6858000"/>
          </a:xfrm>
          <a:prstGeom prst="rect">
            <a:avLst/>
          </a:prstGeom>
          <a:blipFill dpi="0" rotWithShape="1">
            <a:blip r:embed="rId3">
              <a:alphaModFix amt="8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1979712" y="-17015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F0B7645-CADC-49DD-B6E8-0AC3E38B0F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0513"/>
            <a:ext cx="9147231" cy="30888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B2F6988-8CC8-4B56-904B-11293354883F}"/>
              </a:ext>
            </a:extLst>
          </p:cNvPr>
          <p:cNvSpPr txBox="1"/>
          <p:nvPr/>
        </p:nvSpPr>
        <p:spPr>
          <a:xfrm>
            <a:off x="2771800" y="1414078"/>
            <a:ext cx="6120680" cy="255454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110000"/>
                  <a:satMod val="105000"/>
                  <a:tint val="67000"/>
                </a:schemeClr>
              </a:gs>
              <a:gs pos="50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  <a:lin ang="54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latin typeface="Arial Narrow" panose="020B0606020202030204" pitchFamily="34" charset="0"/>
              </a:rPr>
              <a:t>2 апреля – знаковая для белорусов и россиян дата, ставшая символом подлинного братства, скрепленного совместным историческим прошлым, культурной и духовной общностью, многочисленными родственными и семейными узами. Нас связывают многолетние традиции дружбы и взаимовыручки, вобравшие в себя величие общих побед, бремя тяжких испытаний, горечь неимоверных потерь и радость созидания…</a:t>
            </a:r>
          </a:p>
          <a:p>
            <a:r>
              <a:rPr lang="ru-RU" sz="1600" dirty="0">
                <a:latin typeface="Arial Narrow" panose="020B0606020202030204" pitchFamily="34" charset="0"/>
              </a:rPr>
              <a:t>Современная жизнь убедительно демонстрирует, что только сообща мы сможем успешно противостоять вызовам времени. Великая Победа, 80-летие которой мы будем отмечать совсем скоро, доказала неоспоримую истину: пока мы вместе – мы несокрушимы…</a:t>
            </a:r>
            <a:endParaRPr lang="x-none" sz="1600" dirty="0">
              <a:latin typeface="Arial Narrow" panose="020B0606020202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934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3682193" y="-38563"/>
            <a:ext cx="6946384" cy="6896563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692696" y="-10746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4630" y="517144"/>
            <a:ext cx="494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Нам есть, чем гордиться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1056353" y="2046536"/>
            <a:ext cx="4523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Марк Шагал. Родился в 1887 году в Витебске. Самый знаменитый уроженец Беларуси, известный во всем мире как классик авангарда в изобразительном искусстве.</a:t>
            </a:r>
          </a:p>
          <a:p>
            <a:r>
              <a:rPr lang="ru-RU" sz="1800" b="0" i="0" dirty="0">
                <a:effectLst/>
                <a:latin typeface="Arial Narrow" panose="020B0606020202030204" pitchFamily="34" charset="0"/>
              </a:rPr>
              <a:t>Василь Быков. Родился в 1924 году в д. Бычки Витебской области. Народный писатель Беларуси (1980). В 1990–1993 гг. президент объединения белорусов мира "Бацькаўшчына". </a:t>
            </a:r>
            <a:endParaRPr lang="x-none" dirty="0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96689BB-A222-4785-8558-945805897EB9}"/>
              </a:ext>
            </a:extLst>
          </p:cNvPr>
          <p:cNvSpPr txBox="1"/>
          <p:nvPr/>
        </p:nvSpPr>
        <p:spPr>
          <a:xfrm>
            <a:off x="753626" y="1158729"/>
            <a:ext cx="5250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Impact" panose="020B0806030902050204" pitchFamily="34" charset="0"/>
              </a:rPr>
              <a:t>Известные в искусстве белорусы – Марк Шагал, Василь Быков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21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3FDDE00-9190-40C6-A15E-E188C7790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1566372"/>
            <a:ext cx="2866679" cy="18507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1A79154-31F5-4426-BEDB-576B5CE696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1698012"/>
            <a:ext cx="2277380" cy="17948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B7818DA-EAC3-4906-9A51-B36B6DF33BB9}"/>
              </a:ext>
            </a:extLst>
          </p:cNvPr>
          <p:cNvSpPr txBox="1"/>
          <p:nvPr/>
        </p:nvSpPr>
        <p:spPr>
          <a:xfrm>
            <a:off x="1376772" y="1698012"/>
            <a:ext cx="6390456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День единения народов </a:t>
            </a:r>
            <a: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/>
            </a:r>
            <a:b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</a:br>
            <a:r>
              <a:rPr lang="ru-RU" sz="4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Беларуси и России</a:t>
            </a:r>
          </a:p>
          <a:p>
            <a:pPr algn="ctr"/>
            <a:r>
              <a:rPr lang="ru-RU" sz="8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викторина</a:t>
            </a:r>
            <a:endParaRPr lang="x-none" sz="8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" name="Блок-схема: документ 29">
            <a:extLst>
              <a:ext uri="{FF2B5EF4-FFF2-40B4-BE49-F238E27FC236}">
                <a16:creationId xmlns:a16="http://schemas.microsoft.com/office/drawing/2014/main" xmlns="" id="{DDC97641-EE77-4AD7-AB41-EB3BFAD38810}"/>
              </a:ext>
            </a:extLst>
          </p:cNvPr>
          <p:cNvSpPr/>
          <p:nvPr/>
        </p:nvSpPr>
        <p:spPr>
          <a:xfrm rot="21351409">
            <a:off x="-210292" y="-532782"/>
            <a:ext cx="9417170" cy="146383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1" name="Блок-схема: документ 30">
            <a:extLst>
              <a:ext uri="{FF2B5EF4-FFF2-40B4-BE49-F238E27FC236}">
                <a16:creationId xmlns:a16="http://schemas.microsoft.com/office/drawing/2014/main" xmlns="" id="{FEE1F09A-F334-4855-885A-21E13A770A05}"/>
              </a:ext>
            </a:extLst>
          </p:cNvPr>
          <p:cNvSpPr/>
          <p:nvPr/>
        </p:nvSpPr>
        <p:spPr>
          <a:xfrm flipV="1">
            <a:off x="-169716" y="5589240"/>
            <a:ext cx="9417170" cy="180232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2" name="Блок-схема: документ 31">
            <a:extLst>
              <a:ext uri="{FF2B5EF4-FFF2-40B4-BE49-F238E27FC236}">
                <a16:creationId xmlns:a16="http://schemas.microsoft.com/office/drawing/2014/main" xmlns="" id="{76E57949-9434-4021-97CC-A27A9C2C0A45}"/>
              </a:ext>
            </a:extLst>
          </p:cNvPr>
          <p:cNvSpPr/>
          <p:nvPr/>
        </p:nvSpPr>
        <p:spPr>
          <a:xfrm rot="21445266">
            <a:off x="-173978" y="-747372"/>
            <a:ext cx="9726972" cy="1463839"/>
          </a:xfrm>
          <a:prstGeom prst="flowChartDocumen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3" name="Блок-схема: документ 32">
            <a:extLst>
              <a:ext uri="{FF2B5EF4-FFF2-40B4-BE49-F238E27FC236}">
                <a16:creationId xmlns:a16="http://schemas.microsoft.com/office/drawing/2014/main" xmlns="" id="{48380C31-A142-4237-BCF1-C7CD4002CA99}"/>
              </a:ext>
            </a:extLst>
          </p:cNvPr>
          <p:cNvSpPr/>
          <p:nvPr/>
        </p:nvSpPr>
        <p:spPr>
          <a:xfrm rot="221348" flipV="1">
            <a:off x="-203217" y="5990817"/>
            <a:ext cx="9972228" cy="1802329"/>
          </a:xfrm>
          <a:prstGeom prst="flowChartDocument">
            <a:avLst/>
          </a:prstGeom>
          <a:ln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6606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8A4CE58-ECE3-400C-B4C9-D6CCA6BD0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0058" y="3414447"/>
            <a:ext cx="3839806" cy="25578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357967"/>
            <a:ext cx="75608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Impact" panose="020B0806030902050204" pitchFamily="34" charset="0"/>
              </a:rPr>
              <a:t>Назовите цвета государственного флага Беларуси.</a:t>
            </a:r>
            <a:endParaRPr lang="x-none" sz="4800" dirty="0">
              <a:latin typeface="Impact" panose="020B080603090205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94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DEDA577-E6F2-40B1-8629-18F94AAD00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9051" y="3456947"/>
            <a:ext cx="3840813" cy="25605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497810"/>
            <a:ext cx="75608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Impact" panose="020B0806030902050204" pitchFamily="34" charset="0"/>
              </a:rPr>
              <a:t>Назовите цвета государственного флага России.</a:t>
            </a:r>
            <a:endParaRPr lang="x-none" sz="4800" dirty="0">
              <a:latin typeface="Impact" panose="020B080603090205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721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791577" y="1351508"/>
            <a:ext cx="75608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Impact" panose="020B0806030902050204" pitchFamily="34" charset="0"/>
              </a:rPr>
              <a:t>Назовите государственный(</a:t>
            </a:r>
            <a:r>
              <a:rPr lang="ru-RU" sz="4800" dirty="0" err="1">
                <a:latin typeface="Impact" panose="020B0806030902050204" pitchFamily="34" charset="0"/>
              </a:rPr>
              <a:t>ые</a:t>
            </a:r>
            <a:r>
              <a:rPr lang="ru-RU" sz="4800" dirty="0">
                <a:latin typeface="Impact" panose="020B0806030902050204" pitchFamily="34" charset="0"/>
              </a:rPr>
              <a:t>) язык(и) в Беларуси.</a:t>
            </a:r>
            <a:endParaRPr lang="x-none" sz="4800" dirty="0">
              <a:latin typeface="Impact" panose="020B080603090205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746A194-4E50-4909-9647-64CF2F115C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779" y="3714599"/>
            <a:ext cx="2678435" cy="17884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635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791577" y="1351508"/>
            <a:ext cx="75608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Impact" panose="020B0806030902050204" pitchFamily="34" charset="0"/>
              </a:rPr>
              <a:t>Назовите государственный(</a:t>
            </a:r>
            <a:r>
              <a:rPr lang="ru-RU" sz="4800" dirty="0" err="1">
                <a:latin typeface="Impact" panose="020B0806030902050204" pitchFamily="34" charset="0"/>
              </a:rPr>
              <a:t>ые</a:t>
            </a:r>
            <a:r>
              <a:rPr lang="ru-RU" sz="4800" dirty="0">
                <a:latin typeface="Impact" panose="020B0806030902050204" pitchFamily="34" charset="0"/>
              </a:rPr>
              <a:t>) язык(и) в России.</a:t>
            </a:r>
            <a:endParaRPr lang="x-none" sz="4800" dirty="0">
              <a:latin typeface="Impact" panose="020B080603090205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746A194-4E50-4909-9647-64CF2F115C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779" y="3714599"/>
            <a:ext cx="2678435" cy="17884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677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791575" y="1341532"/>
            <a:ext cx="75608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Impact" panose="020B0806030902050204" pitchFamily="34" charset="0"/>
              </a:rPr>
              <a:t>Назовите первую строку текста Государственного гимна Беларуси.</a:t>
            </a:r>
            <a:endParaRPr lang="x-none" sz="4800" dirty="0">
              <a:latin typeface="Impact" panose="020B080603090205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6B6C345-5648-482D-9EA7-991BE0378D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64" b="90221" l="7838" r="90000">
                        <a14:foregroundMark x1="54865" y1="10095" x2="54865" y2="10095"/>
                        <a14:foregroundMark x1="8108" y1="49527" x2="8108" y2="49527"/>
                        <a14:foregroundMark x1="36486" y1="89590" x2="36486" y2="89590"/>
                        <a14:foregroundMark x1="63784" y1="90221" x2="63784" y2="90221"/>
                        <a14:foregroundMark x1="89730" y1="48580" x2="89730" y2="485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3906" y="3554045"/>
            <a:ext cx="2876178" cy="2464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672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791575" y="1341532"/>
            <a:ext cx="75608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Impact" panose="020B0806030902050204" pitchFamily="34" charset="0"/>
              </a:rPr>
              <a:t>Назовите первую строку текста Государственного гимна России.</a:t>
            </a:r>
            <a:endParaRPr lang="x-none" sz="4800" dirty="0">
              <a:latin typeface="Impact" panose="020B080603090205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0D8751E-B2D3-4A66-8822-D5E2DCA40B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64" b="90221" l="7838" r="90000">
                        <a14:foregroundMark x1="54865" y1="10095" x2="54865" y2="10095"/>
                        <a14:foregroundMark x1="8108" y1="49527" x2="8108" y2="49527"/>
                        <a14:foregroundMark x1="36486" y1="89590" x2="36486" y2="89590"/>
                        <a14:foregroundMark x1="63784" y1="90221" x2="63784" y2="90221"/>
                        <a14:foregroundMark x1="89730" y1="48580" x2="89730" y2="485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3906" y="3554045"/>
            <a:ext cx="2876178" cy="2464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063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497810"/>
            <a:ext cx="7560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0" i="0" dirty="0">
                <a:effectLst/>
                <a:latin typeface="Impact" panose="020B0806030902050204" pitchFamily="34" charset="0"/>
              </a:rPr>
              <a:t>Какая птица считается символом Беларуси?</a:t>
            </a:r>
            <a:endParaRPr lang="x-none" sz="4800" dirty="0">
              <a:latin typeface="Impact" panose="020B080603090205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3ACDFE4-8CAA-4E21-B4E1-53A4CC677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78" b="93103" l="10000" r="90000">
                        <a14:foregroundMark x1="19239" y1="13975" x2="19239" y2="13975"/>
                        <a14:foregroundMark x1="31413" y1="47913" x2="31413" y2="47913"/>
                        <a14:foregroundMark x1="36413" y1="45009" x2="36413" y2="45009"/>
                        <a14:foregroundMark x1="34457" y1="36842" x2="34457" y2="36842"/>
                        <a14:foregroundMark x1="29783" y1="45009" x2="29783" y2="45009"/>
                        <a14:foregroundMark x1="43370" y1="2178" x2="43370" y2="2178"/>
                        <a14:foregroundMark x1="35652" y1="52450" x2="35652" y2="52450"/>
                        <a14:foregroundMark x1="36957" y1="50454" x2="36957" y2="50454"/>
                        <a14:foregroundMark x1="46196" y1="66243" x2="46196" y2="66243"/>
                        <a14:foregroundMark x1="44783" y1="65699" x2="44783" y2="65699"/>
                        <a14:foregroundMark x1="45870" y1="70054" x2="45870" y2="70054"/>
                        <a14:foregroundMark x1="48261" y1="75499" x2="48261" y2="75499"/>
                        <a14:foregroundMark x1="50326" y1="79673" x2="50326" y2="79673"/>
                        <a14:foregroundMark x1="51413" y1="83122" x2="51413" y2="83122"/>
                        <a14:foregroundMark x1="53152" y1="86388" x2="53152" y2="86388"/>
                        <a14:foregroundMark x1="56848" y1="88748" x2="56848" y2="88748"/>
                        <a14:foregroundMark x1="60326" y1="88385" x2="60326" y2="88385"/>
                        <a14:foregroundMark x1="71522" y1="86388" x2="71522" y2="86388"/>
                        <a14:foregroundMark x1="75543" y1="88566" x2="75543" y2="88566"/>
                        <a14:foregroundMark x1="79674" y1="93103" x2="79674" y2="93103"/>
                        <a14:foregroundMark x1="31196" y1="50817" x2="31196" y2="508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0063" y="3131107"/>
            <a:ext cx="4743870" cy="28411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527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497810"/>
            <a:ext cx="7560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0" i="0" dirty="0">
                <a:effectLst/>
                <a:latin typeface="Impact" panose="020B0806030902050204" pitchFamily="34" charset="0"/>
              </a:rPr>
              <a:t>Какая птица считается символом России?</a:t>
            </a:r>
            <a:endParaRPr lang="x-none" sz="4800" dirty="0">
              <a:latin typeface="Impact" panose="020B080603090205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3F7D5ED-E6CE-4994-9066-1C4E259346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78" b="93103" l="10000" r="90000">
                        <a14:foregroundMark x1="19239" y1="13975" x2="19239" y2="13975"/>
                        <a14:foregroundMark x1="31413" y1="47913" x2="31413" y2="47913"/>
                        <a14:foregroundMark x1="36413" y1="45009" x2="36413" y2="45009"/>
                        <a14:foregroundMark x1="34457" y1="36842" x2="34457" y2="36842"/>
                        <a14:foregroundMark x1="29783" y1="45009" x2="29783" y2="45009"/>
                        <a14:foregroundMark x1="43370" y1="2178" x2="43370" y2="2178"/>
                        <a14:foregroundMark x1="35652" y1="52450" x2="35652" y2="52450"/>
                        <a14:foregroundMark x1="36957" y1="50454" x2="36957" y2="50454"/>
                        <a14:foregroundMark x1="46196" y1="66243" x2="46196" y2="66243"/>
                        <a14:foregroundMark x1="44783" y1="65699" x2="44783" y2="65699"/>
                        <a14:foregroundMark x1="45870" y1="70054" x2="45870" y2="70054"/>
                        <a14:foregroundMark x1="48261" y1="75499" x2="48261" y2="75499"/>
                        <a14:foregroundMark x1="50326" y1="79673" x2="50326" y2="79673"/>
                        <a14:foregroundMark x1="51413" y1="83122" x2="51413" y2="83122"/>
                        <a14:foregroundMark x1="53152" y1="86388" x2="53152" y2="86388"/>
                        <a14:foregroundMark x1="56848" y1="88748" x2="56848" y2="88748"/>
                        <a14:foregroundMark x1="60326" y1="88385" x2="60326" y2="88385"/>
                        <a14:foregroundMark x1="71522" y1="86388" x2="71522" y2="86388"/>
                        <a14:foregroundMark x1="75543" y1="88566" x2="75543" y2="88566"/>
                        <a14:foregroundMark x1="79674" y1="93103" x2="79674" y2="93103"/>
                        <a14:foregroundMark x1="31196" y1="50817" x2="31196" y2="508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0063" y="3131107"/>
            <a:ext cx="4743870" cy="28411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798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-2105457" y="-17015"/>
            <a:ext cx="6912768" cy="6858000"/>
          </a:xfrm>
          <a:prstGeom prst="rect">
            <a:avLst/>
          </a:prstGeom>
          <a:blipFill dpi="0" rotWithShape="1">
            <a:blip r:embed="rId3">
              <a:alphaModFix amt="8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1979712" y="-17015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692696"/>
            <a:ext cx="550784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DAA6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Impact" panose="020B0806030902050204" pitchFamily="34" charset="0"/>
            </a:endParaRPr>
          </a:p>
          <a:p>
            <a:pPr algn="ctr"/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1996 года президенты </a:t>
            </a:r>
          </a:p>
          <a:p>
            <a:pPr algn="ctr"/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Борис Ельцин и Александр Лукашенко подписали в Москве Договор «Об образовании Сообщества России и Белоруссии». </a:t>
            </a:r>
          </a:p>
          <a:p>
            <a:pPr algn="ctr"/>
            <a:endParaRPr lang="ru-RU" sz="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DAA6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Impact" panose="020B0806030902050204" pitchFamily="34" charset="0"/>
            </a:endParaRPr>
          </a:p>
          <a:p>
            <a:pPr algn="ctr"/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Ровно через год был подписан </a:t>
            </a:r>
          </a:p>
          <a:p>
            <a:pPr algn="ctr"/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Договор «О Союзе Беларуси и России».</a:t>
            </a:r>
          </a:p>
          <a:p>
            <a:pPr algn="ctr"/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С тех пор День единения народов </a:t>
            </a:r>
            <a:b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</a:br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Беларуси и России </a:t>
            </a:r>
            <a:b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</a:br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отмечается жителями обеих стран. </a:t>
            </a:r>
          </a:p>
          <a:p>
            <a:pPr algn="ctr"/>
            <a:endParaRPr lang="ru-RU" sz="2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DAA6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967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497810"/>
            <a:ext cx="7560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0" i="0" dirty="0">
                <a:effectLst/>
                <a:latin typeface="Impact" panose="020B0806030902050204" pitchFamily="34" charset="0"/>
              </a:rPr>
              <a:t>Какое блюдо считается в Беларуси национальным?</a:t>
            </a:r>
            <a:endParaRPr lang="x-none" sz="4800" dirty="0">
              <a:latin typeface="Impact" panose="020B080603090205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8D3B424-ACAD-48ED-9D42-ABD9901459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5758" y="3217634"/>
            <a:ext cx="2472482" cy="24446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50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РАЗМИНКА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497810"/>
            <a:ext cx="7560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0" i="0" dirty="0">
                <a:effectLst/>
                <a:latin typeface="Impact" panose="020B0806030902050204" pitchFamily="34" charset="0"/>
              </a:rPr>
              <a:t>Какое блюдо считается в </a:t>
            </a:r>
            <a:r>
              <a:rPr lang="ru-RU" sz="4800" dirty="0">
                <a:latin typeface="Impact" panose="020B0806030902050204" pitchFamily="34" charset="0"/>
              </a:rPr>
              <a:t>России</a:t>
            </a:r>
            <a:r>
              <a:rPr lang="ru-RU" sz="4800" b="0" i="0" dirty="0">
                <a:effectLst/>
                <a:latin typeface="Impact" panose="020B0806030902050204" pitchFamily="34" charset="0"/>
              </a:rPr>
              <a:t> национальным?</a:t>
            </a:r>
            <a:endParaRPr lang="x-none" sz="4800" dirty="0">
              <a:latin typeface="Impact" panose="020B080603090205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8D3B424-ACAD-48ED-9D42-ABD9901459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5758" y="3217634"/>
            <a:ext cx="2472482" cy="24446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9285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3FDDE00-9190-40C6-A15E-E188C7790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1566372"/>
            <a:ext cx="2866679" cy="18507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1A79154-31F5-4426-BEDB-576B5CE696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1698012"/>
            <a:ext cx="2277380" cy="17948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B7818DA-EAC3-4906-9A51-B36B6DF33BB9}"/>
              </a:ext>
            </a:extLst>
          </p:cNvPr>
          <p:cNvSpPr txBox="1"/>
          <p:nvPr/>
        </p:nvSpPr>
        <p:spPr>
          <a:xfrm>
            <a:off x="1376772" y="1698012"/>
            <a:ext cx="6390456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День единения народов </a:t>
            </a:r>
            <a: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/>
            </a:r>
            <a:b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</a:br>
            <a:r>
              <a:rPr lang="ru-RU" sz="4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Беларуси и России</a:t>
            </a:r>
          </a:p>
          <a:p>
            <a:pPr algn="ctr"/>
            <a:r>
              <a:rPr lang="ru-RU" sz="8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викторина</a:t>
            </a:r>
            <a:endParaRPr lang="x-none" sz="8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" name="Блок-схема: документ 29">
            <a:extLst>
              <a:ext uri="{FF2B5EF4-FFF2-40B4-BE49-F238E27FC236}">
                <a16:creationId xmlns:a16="http://schemas.microsoft.com/office/drawing/2014/main" xmlns="" id="{DDC97641-EE77-4AD7-AB41-EB3BFAD38810}"/>
              </a:ext>
            </a:extLst>
          </p:cNvPr>
          <p:cNvSpPr/>
          <p:nvPr/>
        </p:nvSpPr>
        <p:spPr>
          <a:xfrm rot="21351409">
            <a:off x="-210292" y="-532782"/>
            <a:ext cx="9417170" cy="146383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1" name="Блок-схема: документ 30">
            <a:extLst>
              <a:ext uri="{FF2B5EF4-FFF2-40B4-BE49-F238E27FC236}">
                <a16:creationId xmlns:a16="http://schemas.microsoft.com/office/drawing/2014/main" xmlns="" id="{FEE1F09A-F334-4855-885A-21E13A770A05}"/>
              </a:ext>
            </a:extLst>
          </p:cNvPr>
          <p:cNvSpPr/>
          <p:nvPr/>
        </p:nvSpPr>
        <p:spPr>
          <a:xfrm flipV="1">
            <a:off x="-169716" y="5589240"/>
            <a:ext cx="9417170" cy="180232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2" name="Блок-схема: документ 31">
            <a:extLst>
              <a:ext uri="{FF2B5EF4-FFF2-40B4-BE49-F238E27FC236}">
                <a16:creationId xmlns:a16="http://schemas.microsoft.com/office/drawing/2014/main" xmlns="" id="{76E57949-9434-4021-97CC-A27A9C2C0A45}"/>
              </a:ext>
            </a:extLst>
          </p:cNvPr>
          <p:cNvSpPr/>
          <p:nvPr/>
        </p:nvSpPr>
        <p:spPr>
          <a:xfrm rot="21445266">
            <a:off x="-173978" y="-747372"/>
            <a:ext cx="9726972" cy="1463839"/>
          </a:xfrm>
          <a:prstGeom prst="flowChartDocumen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3" name="Блок-схема: документ 32">
            <a:extLst>
              <a:ext uri="{FF2B5EF4-FFF2-40B4-BE49-F238E27FC236}">
                <a16:creationId xmlns:a16="http://schemas.microsoft.com/office/drawing/2014/main" xmlns="" id="{48380C31-A142-4237-BCF1-C7CD4002CA99}"/>
              </a:ext>
            </a:extLst>
          </p:cNvPr>
          <p:cNvSpPr/>
          <p:nvPr/>
        </p:nvSpPr>
        <p:spPr>
          <a:xfrm rot="221348" flipV="1">
            <a:off x="-203217" y="5990817"/>
            <a:ext cx="9972228" cy="1802329"/>
          </a:xfrm>
          <a:prstGeom prst="flowChartDocument">
            <a:avLst/>
          </a:prstGeom>
          <a:ln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4068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СОСТАВЬТЕ СЛОВО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497810"/>
            <a:ext cx="7560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>
                <a:latin typeface="Impact" panose="020B0806030902050204" pitchFamily="34" charset="0"/>
              </a:rPr>
              <a:t>ЩТОСОБСВОЕ</a:t>
            </a:r>
            <a:endParaRPr lang="x-none" sz="9600" dirty="0">
              <a:latin typeface="Impact" panose="020B080603090205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989" y="3638941"/>
            <a:ext cx="2515011" cy="2990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81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СОСТАВЬТЕ СЛОВО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497810"/>
            <a:ext cx="7560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>
                <a:latin typeface="Impact" panose="020B0806030902050204" pitchFamily="34" charset="0"/>
              </a:rPr>
              <a:t>ГИНЦИРАЯТЕ</a:t>
            </a:r>
            <a:endParaRPr lang="x-none" sz="9600" dirty="0">
              <a:latin typeface="Impact" panose="020B080603090205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989" y="3638941"/>
            <a:ext cx="2515011" cy="2990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682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СОСТАВЬТЕ СЛОВО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497810"/>
            <a:ext cx="7560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>
                <a:latin typeface="Impact" panose="020B0806030902050204" pitchFamily="34" charset="0"/>
              </a:rPr>
              <a:t>НЕЕДИНИЕ</a:t>
            </a:r>
            <a:endParaRPr lang="x-none" sz="9600" dirty="0">
              <a:latin typeface="Impact" panose="020B080603090205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989" y="3638941"/>
            <a:ext cx="2515011" cy="2990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837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СОСТАВЬТЕ СЛОВО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989" y="3638941"/>
            <a:ext cx="2515011" cy="2990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497810"/>
            <a:ext cx="75608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>
                <a:latin typeface="Impact" panose="020B0806030902050204" pitchFamily="34" charset="0"/>
              </a:rPr>
              <a:t>ТИРАСБКЕ НДАРОЫ</a:t>
            </a:r>
            <a:endParaRPr lang="x-none" sz="9600" dirty="0">
              <a:latin typeface="Impact" panose="020B080603090205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160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СОСТАВЬТЕ СЛОВО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989" y="3638941"/>
            <a:ext cx="2515011" cy="2990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DD7415-3A83-4D1C-8FB0-E6670024E054}"/>
              </a:ext>
            </a:extLst>
          </p:cNvPr>
          <p:cNvSpPr txBox="1"/>
          <p:nvPr/>
        </p:nvSpPr>
        <p:spPr>
          <a:xfrm>
            <a:off x="971600" y="1497810"/>
            <a:ext cx="7560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>
                <a:latin typeface="Impact" panose="020B0806030902050204" pitchFamily="34" charset="0"/>
              </a:rPr>
              <a:t>РАНСВЕТВО</a:t>
            </a:r>
            <a:endParaRPr lang="x-none" sz="9600" dirty="0">
              <a:latin typeface="Impact" panose="020B080603090205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984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3FDDE00-9190-40C6-A15E-E188C7790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1566372"/>
            <a:ext cx="2866679" cy="18507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1A79154-31F5-4426-BEDB-576B5CE696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1698012"/>
            <a:ext cx="2277380" cy="17948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B7818DA-EAC3-4906-9A51-B36B6DF33BB9}"/>
              </a:ext>
            </a:extLst>
          </p:cNvPr>
          <p:cNvSpPr txBox="1"/>
          <p:nvPr/>
        </p:nvSpPr>
        <p:spPr>
          <a:xfrm>
            <a:off x="1376772" y="1698012"/>
            <a:ext cx="6390456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День единения народов </a:t>
            </a:r>
            <a: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/>
            </a:r>
            <a:b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</a:br>
            <a:r>
              <a:rPr lang="ru-RU" sz="4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Беларуси и России</a:t>
            </a:r>
          </a:p>
          <a:p>
            <a:pPr algn="ctr"/>
            <a:r>
              <a:rPr lang="ru-RU" sz="8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викторина</a:t>
            </a:r>
            <a:endParaRPr lang="x-none" sz="8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" name="Блок-схема: документ 29">
            <a:extLst>
              <a:ext uri="{FF2B5EF4-FFF2-40B4-BE49-F238E27FC236}">
                <a16:creationId xmlns:a16="http://schemas.microsoft.com/office/drawing/2014/main" xmlns="" id="{DDC97641-EE77-4AD7-AB41-EB3BFAD38810}"/>
              </a:ext>
            </a:extLst>
          </p:cNvPr>
          <p:cNvSpPr/>
          <p:nvPr/>
        </p:nvSpPr>
        <p:spPr>
          <a:xfrm rot="21351409">
            <a:off x="-210292" y="-532782"/>
            <a:ext cx="9417170" cy="146383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1" name="Блок-схема: документ 30">
            <a:extLst>
              <a:ext uri="{FF2B5EF4-FFF2-40B4-BE49-F238E27FC236}">
                <a16:creationId xmlns:a16="http://schemas.microsoft.com/office/drawing/2014/main" xmlns="" id="{FEE1F09A-F334-4855-885A-21E13A770A05}"/>
              </a:ext>
            </a:extLst>
          </p:cNvPr>
          <p:cNvSpPr/>
          <p:nvPr/>
        </p:nvSpPr>
        <p:spPr>
          <a:xfrm flipV="1">
            <a:off x="-169716" y="5589240"/>
            <a:ext cx="9417170" cy="180232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2" name="Блок-схема: документ 31">
            <a:extLst>
              <a:ext uri="{FF2B5EF4-FFF2-40B4-BE49-F238E27FC236}">
                <a16:creationId xmlns:a16="http://schemas.microsoft.com/office/drawing/2014/main" xmlns="" id="{76E57949-9434-4021-97CC-A27A9C2C0A45}"/>
              </a:ext>
            </a:extLst>
          </p:cNvPr>
          <p:cNvSpPr/>
          <p:nvPr/>
        </p:nvSpPr>
        <p:spPr>
          <a:xfrm rot="21445266">
            <a:off x="-173978" y="-747372"/>
            <a:ext cx="9726972" cy="1463839"/>
          </a:xfrm>
          <a:prstGeom prst="flowChartDocumen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3" name="Блок-схема: документ 32">
            <a:extLst>
              <a:ext uri="{FF2B5EF4-FFF2-40B4-BE49-F238E27FC236}">
                <a16:creationId xmlns:a16="http://schemas.microsoft.com/office/drawing/2014/main" xmlns="" id="{48380C31-A142-4237-BCF1-C7CD4002CA99}"/>
              </a:ext>
            </a:extLst>
          </p:cNvPr>
          <p:cNvSpPr/>
          <p:nvPr/>
        </p:nvSpPr>
        <p:spPr>
          <a:xfrm rot="221348" flipV="1">
            <a:off x="-203217" y="5990817"/>
            <a:ext cx="9972228" cy="1802329"/>
          </a:xfrm>
          <a:prstGeom prst="flowChartDocument">
            <a:avLst/>
          </a:prstGeom>
          <a:ln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0780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131840" y="0"/>
            <a:ext cx="7704856" cy="68580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НАЙДИТЕ ОТВЕТ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351801"/>
            <a:ext cx="410445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 Narrow" pitchFamily="34" charset="0"/>
              </a:rPr>
              <a:t>В различные исторические периоды белорусские земли входили в состав разных государств. </a:t>
            </a:r>
          </a:p>
          <a:p>
            <a:r>
              <a:rPr lang="ru-RU" sz="2800" dirty="0">
                <a:latin typeface="Arial Narrow" pitchFamily="34" charset="0"/>
              </a:rPr>
              <a:t>Кому принадлежала Беларусь до образования СССР в 1922 г.?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1484784"/>
            <a:ext cx="42484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Полоцкое,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Жамойтское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,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Туровское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 княжество;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ВКЛ, Речь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Посполита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, Российская империя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Польша, Литовско-Белорусская ССР, БССР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433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-612576" y="-31118"/>
            <a:ext cx="10061834" cy="6858000"/>
          </a:xfrm>
          <a:prstGeom prst="rect">
            <a:avLst/>
          </a:pr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1979712" y="-17015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Прямоугольник 2"/>
          <p:cNvSpPr/>
          <p:nvPr/>
        </p:nvSpPr>
        <p:spPr>
          <a:xfrm>
            <a:off x="3401950" y="977944"/>
            <a:ext cx="494029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Дальнейшему единению дружественных народов способствовали принятие в 1997 году Устава Союза Беларуси и России и подписание 25 декабря 1998 Декларации «О дальнейшем единении России и Беларуси». </a:t>
            </a:r>
          </a:p>
          <a:p>
            <a:pPr algn="ctr"/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8 декабря 1999 года Борис Ельцин и Александр Лукашенко подписали Договор о создании Союзного государства двух стран.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642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275856" y="0"/>
            <a:ext cx="7704856" cy="68580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НАЙДИТЕ ОТВЕТ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351801"/>
            <a:ext cx="43204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Начало широкомасштабной интеграции Беларуси и России было положено 2 апреля 1996 года, когда был подписан Договор о Сообществе Беларуси и России. Через некоторое время появился новый документ – Договор о Союзе Беларуси и России и только спустя некоторое время был подписан сам Договор о создании Союзного государства. В каком году был 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dirty="0">
                <a:latin typeface="Arial Narrow" pitchFamily="34" charset="0"/>
              </a:rPr>
              <a:t>подписан этот исторический 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dirty="0">
                <a:latin typeface="Arial Narrow" pitchFamily="34" charset="0"/>
              </a:rPr>
              <a:t>документ?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1351925"/>
            <a:ext cx="4248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1997;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1999;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2000.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949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491880" y="0"/>
            <a:ext cx="7704856" cy="68580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НАЙДИТЕ ОТВЕТ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51801"/>
            <a:ext cx="41044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 Narrow" pitchFamily="34" charset="0"/>
              </a:rPr>
              <a:t>Между россиянами и белорусами ежегодно заключается большое количество браков. </a:t>
            </a:r>
          </a:p>
          <a:p>
            <a:r>
              <a:rPr lang="ru-RU" sz="2800" dirty="0">
                <a:latin typeface="Arial Narrow" pitchFamily="34" charset="0"/>
              </a:rPr>
              <a:t>Какое гражданство будет иметь ребенок, если один </a:t>
            </a:r>
          </a:p>
          <a:p>
            <a:r>
              <a:rPr lang="ru-RU" sz="2800" dirty="0">
                <a:latin typeface="Arial Narrow" pitchFamily="34" charset="0"/>
              </a:rPr>
              <a:t>из родителей – гражданин России, другой – </a:t>
            </a:r>
          </a:p>
          <a:p>
            <a:r>
              <a:rPr lang="ru-RU" sz="2800" dirty="0">
                <a:latin typeface="Arial Narrow" pitchFamily="34" charset="0"/>
              </a:rPr>
              <a:t>Беларуси?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1351925"/>
            <a:ext cx="42484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любое;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Российской Федерации;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Республики Беларусь.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328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347864" y="0"/>
            <a:ext cx="7704856" cy="68580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НАЙДИТЕ ОТВЕТ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51801"/>
            <a:ext cx="43204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 Narrow" pitchFamily="34" charset="0"/>
              </a:rPr>
              <a:t>На протяжении многих лет </a:t>
            </a:r>
          </a:p>
          <a:p>
            <a:r>
              <a:rPr lang="ru-RU" sz="2800" dirty="0">
                <a:latin typeface="Arial Narrow" pitchFamily="34" charset="0"/>
              </a:rPr>
              <a:t>на одном из международных фестивалей традиционно проходит День Союзного государства, что это за фестиваль?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336839"/>
            <a:ext cx="42484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«Лiстапад» в Минске;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«Славянский базар» в Витебске;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«Новая волна» в Сочи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2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347864" y="0"/>
            <a:ext cx="7704856" cy="68580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НАЙДИТЕ ОТВЕТ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51801"/>
            <a:ext cx="4320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Какой классик белорусской литературы большую часть жизни прожил в России и похоронен в Крыму?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336839"/>
            <a:ext cx="4248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Янка Купала;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Якуб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 Колос;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Максим Богданович.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364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3FDDE00-9190-40C6-A15E-E188C7790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1566372"/>
            <a:ext cx="2866679" cy="18507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1A79154-31F5-4426-BEDB-576B5CE696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1698012"/>
            <a:ext cx="2277380" cy="17948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B7818DA-EAC3-4906-9A51-B36B6DF33BB9}"/>
              </a:ext>
            </a:extLst>
          </p:cNvPr>
          <p:cNvSpPr txBox="1"/>
          <p:nvPr/>
        </p:nvSpPr>
        <p:spPr>
          <a:xfrm>
            <a:off x="1376772" y="1698012"/>
            <a:ext cx="6390456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День единения народов </a:t>
            </a:r>
            <a: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/>
            </a:r>
            <a:b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</a:br>
            <a:r>
              <a:rPr lang="ru-RU" sz="4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Беларуси и России</a:t>
            </a:r>
          </a:p>
          <a:p>
            <a:pPr algn="ctr"/>
            <a:r>
              <a:rPr lang="ru-RU" sz="8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викторина</a:t>
            </a:r>
            <a:endParaRPr lang="x-none" sz="8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" name="Блок-схема: документ 29">
            <a:extLst>
              <a:ext uri="{FF2B5EF4-FFF2-40B4-BE49-F238E27FC236}">
                <a16:creationId xmlns:a16="http://schemas.microsoft.com/office/drawing/2014/main" xmlns="" id="{DDC97641-EE77-4AD7-AB41-EB3BFAD38810}"/>
              </a:ext>
            </a:extLst>
          </p:cNvPr>
          <p:cNvSpPr/>
          <p:nvPr/>
        </p:nvSpPr>
        <p:spPr>
          <a:xfrm rot="21351409">
            <a:off x="-210292" y="-532782"/>
            <a:ext cx="9417170" cy="146383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1" name="Блок-схема: документ 30">
            <a:extLst>
              <a:ext uri="{FF2B5EF4-FFF2-40B4-BE49-F238E27FC236}">
                <a16:creationId xmlns:a16="http://schemas.microsoft.com/office/drawing/2014/main" xmlns="" id="{FEE1F09A-F334-4855-885A-21E13A770A05}"/>
              </a:ext>
            </a:extLst>
          </p:cNvPr>
          <p:cNvSpPr/>
          <p:nvPr/>
        </p:nvSpPr>
        <p:spPr>
          <a:xfrm flipV="1">
            <a:off x="-169716" y="5589240"/>
            <a:ext cx="9417170" cy="180232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2" name="Блок-схема: документ 31">
            <a:extLst>
              <a:ext uri="{FF2B5EF4-FFF2-40B4-BE49-F238E27FC236}">
                <a16:creationId xmlns:a16="http://schemas.microsoft.com/office/drawing/2014/main" xmlns="" id="{76E57949-9434-4021-97CC-A27A9C2C0A45}"/>
              </a:ext>
            </a:extLst>
          </p:cNvPr>
          <p:cNvSpPr/>
          <p:nvPr/>
        </p:nvSpPr>
        <p:spPr>
          <a:xfrm rot="21445266">
            <a:off x="-173978" y="-747372"/>
            <a:ext cx="9726972" cy="1463839"/>
          </a:xfrm>
          <a:prstGeom prst="flowChartDocumen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3" name="Блок-схема: документ 32">
            <a:extLst>
              <a:ext uri="{FF2B5EF4-FFF2-40B4-BE49-F238E27FC236}">
                <a16:creationId xmlns:a16="http://schemas.microsoft.com/office/drawing/2014/main" xmlns="" id="{48380C31-A142-4237-BCF1-C7CD4002CA99}"/>
              </a:ext>
            </a:extLst>
          </p:cNvPr>
          <p:cNvSpPr/>
          <p:nvPr/>
        </p:nvSpPr>
        <p:spPr>
          <a:xfrm rot="221348" flipV="1">
            <a:off x="-203217" y="5990817"/>
            <a:ext cx="9972228" cy="1802329"/>
          </a:xfrm>
          <a:prstGeom prst="flowChartDocument">
            <a:avLst/>
          </a:prstGeom>
          <a:ln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1461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347864" y="0"/>
            <a:ext cx="9433048" cy="6858000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ТУР ПО БЕЛАРУСИ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51801"/>
            <a:ext cx="3960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Самый известный символ Беларуси среди представителей фауны.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461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319500" y="7863"/>
            <a:ext cx="9433048" cy="6858000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ТУР ПО БЕЛАРУСИ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51801"/>
            <a:ext cx="39604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В послевоенные годы эта крепость получила почетное звание «Крепость – герой».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676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319500" y="7863"/>
            <a:ext cx="7589204" cy="6858000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ТУР ПО БЕЛАРУСИ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51801"/>
            <a:ext cx="39604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Название самого известного в Беларуси мемориального комплекса, созданного на месте сожжённой фашистами деревни.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383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319500" y="7863"/>
            <a:ext cx="9433048" cy="6858000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ТУР ПО БЕЛАРУСИ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51801"/>
            <a:ext cx="3960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Самый популярный белорусский овощ.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468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419872" y="7863"/>
            <a:ext cx="9433048" cy="6858000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ТУР ПО БЕЛАРУСИ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51801"/>
            <a:ext cx="43924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Из волокна этого растения ткали полотно и шили одежду. До сих пор эта ткань очень популярна </a:t>
            </a:r>
          </a:p>
          <a:p>
            <a:r>
              <a:rPr lang="ru-RU" sz="3200" dirty="0">
                <a:latin typeface="Arial Narrow" pitchFamily="34" charset="0"/>
              </a:rPr>
              <a:t>и востребована во </a:t>
            </a:r>
          </a:p>
          <a:p>
            <a:r>
              <a:rPr lang="ru-RU" sz="3200" dirty="0">
                <a:latin typeface="Arial Narrow" pitchFamily="34" charset="0"/>
              </a:rPr>
              <a:t>всем мире.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082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529F625-442F-49DC-93D1-DDC1E2BE7830}"/>
              </a:ext>
            </a:extLst>
          </p:cNvPr>
          <p:cNvSpPr/>
          <p:nvPr/>
        </p:nvSpPr>
        <p:spPr>
          <a:xfrm>
            <a:off x="-540568" y="-18115"/>
            <a:ext cx="10061834" cy="6885990"/>
          </a:xfrm>
          <a:prstGeom prst="rect">
            <a:avLst/>
          </a:pr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764704" y="-18115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821561"/>
            <a:ext cx="4940293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Основными целями Союзного государства были обозначены создание единого экономического пространства между Россией и Беларусью, обеспечение безопасности Союзного государства и проведение согласованной внешней политики. Для реализации поставленных задач были созданы Высший Государственный Совет, Парламентское Собрание, Совет Министров, Постоянный комитет Союзного государства.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782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419872" y="7863"/>
            <a:ext cx="9433048" cy="6858000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ТУР ПО БЕЛАРУСИ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51801"/>
            <a:ext cx="4392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Большегрузные самосвалы из Беларуси, известные во всем мире.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924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419872" y="7863"/>
            <a:ext cx="9433048" cy="6858000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660" r="2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ТУР ПО БЕЛАРУСИ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51801"/>
            <a:ext cx="4392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Визитная карточка Беларуси: многофункциональный центр с необычной архитектурой.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910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419872" y="7863"/>
            <a:ext cx="9721080" cy="6858000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786" t="-115" r="20786" b="115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ТУР ПО БЕЛАРУСИ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51801"/>
            <a:ext cx="4392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Олимпийская чемпионка, обладательница большого Хрустального глобуса.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045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419872" y="7863"/>
            <a:ext cx="7920880" cy="6858000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ТУР ПО БЕЛАРУСИ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51801"/>
            <a:ext cx="4392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Самый известный белорусский ансамбль.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29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/>
          <p:cNvSpPr/>
          <p:nvPr/>
        </p:nvSpPr>
        <p:spPr>
          <a:xfrm>
            <a:off x="3419872" y="7863"/>
            <a:ext cx="8784976" cy="6858000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148" t="-115" r="12148" b="115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01852" y="281769"/>
            <a:ext cx="494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ТУР ПО БЕЛАРУСИ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51801"/>
            <a:ext cx="4392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 Narrow" pitchFamily="34" charset="0"/>
              </a:rPr>
              <a:t>Эта белоруска обрела известность в 2024 году.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042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3FDDE00-9190-40C6-A15E-E188C7790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1566372"/>
            <a:ext cx="2866679" cy="18507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1A79154-31F5-4426-BEDB-576B5CE696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1698012"/>
            <a:ext cx="2277380" cy="17948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B7818DA-EAC3-4906-9A51-B36B6DF33BB9}"/>
              </a:ext>
            </a:extLst>
          </p:cNvPr>
          <p:cNvSpPr txBox="1"/>
          <p:nvPr/>
        </p:nvSpPr>
        <p:spPr>
          <a:xfrm>
            <a:off x="1376772" y="1698012"/>
            <a:ext cx="6390456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</a:t>
            </a:r>
          </a:p>
          <a:p>
            <a:pPr algn="ctr"/>
            <a:r>
              <a:rPr lang="ru-RU" sz="3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День единения народов </a:t>
            </a:r>
            <a: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/>
            </a:r>
            <a:br>
              <a:rPr lang="ru-RU" sz="36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</a:br>
            <a:r>
              <a:rPr lang="ru-RU" sz="44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Беларуси и России</a:t>
            </a:r>
            <a:endParaRPr lang="x-none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" name="Блок-схема: документ 29">
            <a:extLst>
              <a:ext uri="{FF2B5EF4-FFF2-40B4-BE49-F238E27FC236}">
                <a16:creationId xmlns:a16="http://schemas.microsoft.com/office/drawing/2014/main" xmlns="" id="{DDC97641-EE77-4AD7-AB41-EB3BFAD38810}"/>
              </a:ext>
            </a:extLst>
          </p:cNvPr>
          <p:cNvSpPr/>
          <p:nvPr/>
        </p:nvSpPr>
        <p:spPr>
          <a:xfrm rot="21351409">
            <a:off x="-210292" y="-532782"/>
            <a:ext cx="9417170" cy="146383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1" name="Блок-схема: документ 30">
            <a:extLst>
              <a:ext uri="{FF2B5EF4-FFF2-40B4-BE49-F238E27FC236}">
                <a16:creationId xmlns:a16="http://schemas.microsoft.com/office/drawing/2014/main" xmlns="" id="{FEE1F09A-F334-4855-885A-21E13A770A05}"/>
              </a:ext>
            </a:extLst>
          </p:cNvPr>
          <p:cNvSpPr/>
          <p:nvPr/>
        </p:nvSpPr>
        <p:spPr>
          <a:xfrm flipV="1">
            <a:off x="-169716" y="5589240"/>
            <a:ext cx="9417170" cy="1802329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2" name="Блок-схема: документ 31">
            <a:extLst>
              <a:ext uri="{FF2B5EF4-FFF2-40B4-BE49-F238E27FC236}">
                <a16:creationId xmlns:a16="http://schemas.microsoft.com/office/drawing/2014/main" xmlns="" id="{76E57949-9434-4021-97CC-A27A9C2C0A45}"/>
              </a:ext>
            </a:extLst>
          </p:cNvPr>
          <p:cNvSpPr/>
          <p:nvPr/>
        </p:nvSpPr>
        <p:spPr>
          <a:xfrm rot="21445266">
            <a:off x="-173978" y="-747372"/>
            <a:ext cx="9726972" cy="1463839"/>
          </a:xfrm>
          <a:prstGeom prst="flowChartDocumen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3" name="Блок-схема: документ 32">
            <a:extLst>
              <a:ext uri="{FF2B5EF4-FFF2-40B4-BE49-F238E27FC236}">
                <a16:creationId xmlns:a16="http://schemas.microsoft.com/office/drawing/2014/main" xmlns="" id="{48380C31-A142-4237-BCF1-C7CD4002CA99}"/>
              </a:ext>
            </a:extLst>
          </p:cNvPr>
          <p:cNvSpPr/>
          <p:nvPr/>
        </p:nvSpPr>
        <p:spPr>
          <a:xfrm rot="221348" flipV="1">
            <a:off x="-203217" y="5990817"/>
            <a:ext cx="9972228" cy="1802329"/>
          </a:xfrm>
          <a:prstGeom prst="flowChartDocument">
            <a:avLst/>
          </a:prstGeom>
          <a:ln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6112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0B7CD51-C8F1-4C8F-BF6D-71CF0E6FE90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2976301" y="-18115"/>
            <a:ext cx="9477140" cy="6876115"/>
          </a:xfrm>
          <a:prstGeom prst="rect">
            <a:avLst/>
          </a:prstGeom>
        </p:spPr>
      </p:pic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764704" y="-18115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821561"/>
            <a:ext cx="49402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Высший Государственный Совет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9737408-7642-4F28-A303-B1ABD6A7CDDE}"/>
              </a:ext>
            </a:extLst>
          </p:cNvPr>
          <p:cNvSpPr txBox="1"/>
          <p:nvPr/>
        </p:nvSpPr>
        <p:spPr>
          <a:xfrm>
            <a:off x="899592" y="1412776"/>
            <a:ext cx="5184576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1800" dirty="0">
                <a:latin typeface="Arial Narrow" panose="020B0606020202030204" pitchFamily="34" charset="0"/>
              </a:rPr>
              <a:t>В его состав входят </a:t>
            </a:r>
            <a:r>
              <a:rPr lang="ru-RU" sz="1800" b="1" dirty="0">
                <a:latin typeface="Arial Narrow" panose="020B0606020202030204" pitchFamily="34" charset="0"/>
              </a:rPr>
              <a:t>главы государств, главы правительств, руководители палат парламентов Республики Беларусь и Российской Федерации</a:t>
            </a:r>
            <a:r>
              <a:rPr lang="ru-RU" sz="1800" dirty="0">
                <a:latin typeface="Arial Narrow" panose="020B0606020202030204" pitchFamily="34" charset="0"/>
              </a:rPr>
              <a:t>. </a:t>
            </a:r>
          </a:p>
          <a:p>
            <a:pPr marL="45720" indent="0">
              <a:buNone/>
            </a:pPr>
            <a:r>
              <a:rPr lang="ru-RU" sz="1800" dirty="0">
                <a:latin typeface="Arial Narrow" panose="020B0606020202030204" pitchFamily="34" charset="0"/>
              </a:rPr>
              <a:t>Основные </a:t>
            </a:r>
            <a:r>
              <a:rPr lang="ru-RU" sz="1800" b="1" dirty="0">
                <a:latin typeface="Arial Narrow" panose="020B0606020202030204" pitchFamily="34" charset="0"/>
              </a:rPr>
              <a:t>задачи</a:t>
            </a:r>
            <a:r>
              <a:rPr lang="ru-RU" sz="1800" dirty="0">
                <a:latin typeface="Arial Narrow" panose="020B0606020202030204" pitchFamily="34" charset="0"/>
              </a:rPr>
              <a:t> Высшего Государственного Совета:</a:t>
            </a:r>
          </a:p>
          <a:p>
            <a:pPr marL="388620" indent="-342900">
              <a:buAutoNum type="arabicParenR"/>
            </a:pPr>
            <a:r>
              <a:rPr lang="ru-RU" sz="1800" dirty="0">
                <a:latin typeface="Arial Narrow" panose="020B0606020202030204" pitchFamily="34" charset="0"/>
              </a:rPr>
              <a:t>определяет важнейшие вопросы развития Союзного государства;</a:t>
            </a:r>
          </a:p>
          <a:p>
            <a:pPr marL="388620" indent="-342900">
              <a:buAutoNum type="arabicParenR"/>
            </a:pPr>
            <a:r>
              <a:rPr lang="ru-RU" sz="1800" dirty="0">
                <a:latin typeface="Arial Narrow" panose="020B0606020202030204" pitchFamily="34" charset="0"/>
              </a:rPr>
              <a:t>образует органы Союзного государства;</a:t>
            </a:r>
          </a:p>
          <a:p>
            <a:pPr marL="388620" indent="-342900">
              <a:buAutoNum type="arabicParenR"/>
            </a:pPr>
            <a:r>
              <a:rPr lang="ru-RU" dirty="0">
                <a:latin typeface="Arial Narrow" panose="020B0606020202030204" pitchFamily="34" charset="0"/>
              </a:rPr>
              <a:t>у</a:t>
            </a:r>
            <a:r>
              <a:rPr lang="ru-RU" sz="1800" dirty="0">
                <a:latin typeface="Arial Narrow" panose="020B0606020202030204" pitchFamily="34" charset="0"/>
              </a:rPr>
              <a:t>тверждает бюджет Союзного государства и др.</a:t>
            </a:r>
          </a:p>
          <a:p>
            <a:pPr marL="45720" indent="0">
              <a:buNone/>
            </a:pPr>
            <a:r>
              <a:rPr lang="ru-RU" sz="1800" dirty="0">
                <a:latin typeface="Arial Narrow" panose="020B0606020202030204" pitchFamily="34" charset="0"/>
              </a:rPr>
              <a:t>Функции </a:t>
            </a:r>
            <a:r>
              <a:rPr lang="ru-RU" sz="1800" b="1" dirty="0">
                <a:latin typeface="Arial Narrow" panose="020B0606020202030204" pitchFamily="34" charset="0"/>
              </a:rPr>
              <a:t>Председателя Высшего Государственного Совета</a:t>
            </a:r>
            <a:r>
              <a:rPr lang="ru-RU" sz="1800" dirty="0">
                <a:latin typeface="Arial Narrow" panose="020B0606020202030204" pitchFamily="34" charset="0"/>
              </a:rPr>
              <a:t> с 2000 года исполняет А.Г.Лукашенко.</a:t>
            </a:r>
          </a:p>
          <a:p>
            <a:pPr marL="45720" indent="0">
              <a:buNone/>
            </a:pPr>
            <a:endParaRPr lang="ru-RU" sz="1800" dirty="0">
              <a:latin typeface="Arial Narrow" panose="020B0606020202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063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0B7CD51-C8F1-4C8F-BF6D-71CF0E6FE90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2976301" y="-18115"/>
            <a:ext cx="9477140" cy="6876115"/>
          </a:xfrm>
          <a:prstGeom prst="rect">
            <a:avLst/>
          </a:prstGeom>
        </p:spPr>
      </p:pic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764704" y="-18115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821561"/>
            <a:ext cx="49402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Парламентское Собрание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9737408-7642-4F28-A303-B1ABD6A7CDDE}"/>
              </a:ext>
            </a:extLst>
          </p:cNvPr>
          <p:cNvSpPr txBox="1"/>
          <p:nvPr/>
        </p:nvSpPr>
        <p:spPr>
          <a:xfrm>
            <a:off x="1331640" y="1412776"/>
            <a:ext cx="468052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1800" b="1" dirty="0">
                <a:latin typeface="Arial Narrow" panose="020B0606020202030204" pitchFamily="34" charset="0"/>
              </a:rPr>
              <a:t>Представительный орган</a:t>
            </a:r>
            <a:r>
              <a:rPr lang="ru-RU" sz="1800" dirty="0">
                <a:latin typeface="Arial Narrow" panose="020B0606020202030204" pitchFamily="34" charset="0"/>
              </a:rPr>
              <a:t>, который формируется на основе принципа равного представительства депутатов национальных парламентов России и Беларуси.</a:t>
            </a:r>
          </a:p>
          <a:p>
            <a:pPr marL="45720" indent="0">
              <a:buNone/>
            </a:pPr>
            <a:r>
              <a:rPr lang="ru-RU" sz="1800" dirty="0">
                <a:latin typeface="Arial Narrow" panose="020B0606020202030204" pitchFamily="34" charset="0"/>
              </a:rPr>
              <a:t>На Парламентское Собрание возложены </a:t>
            </a:r>
            <a:r>
              <a:rPr lang="ru-RU" sz="1800" b="1" dirty="0">
                <a:latin typeface="Arial Narrow" panose="020B0606020202030204" pitchFamily="34" charset="0"/>
              </a:rPr>
              <a:t>функции разработки проектов законодательных актов</a:t>
            </a:r>
            <a:r>
              <a:rPr lang="ru-RU" sz="1800" dirty="0">
                <a:latin typeface="Arial Narrow" panose="020B0606020202030204" pitchFamily="34" charset="0"/>
              </a:rPr>
              <a:t> и внесения соответствующих предложений в органы, имеющие право законодательной инициативы.</a:t>
            </a:r>
          </a:p>
          <a:p>
            <a:pPr marL="45720" indent="0">
              <a:buNone/>
            </a:pPr>
            <a:endParaRPr lang="ru-RU" sz="1800" dirty="0">
              <a:latin typeface="Arial Narrow" panose="020B0606020202030204" pitchFamily="34" charset="0"/>
            </a:endParaRPr>
          </a:p>
          <a:p>
            <a:pPr marL="45720" indent="0">
              <a:buNone/>
            </a:pPr>
            <a:endParaRPr lang="ru-RU" sz="1800" dirty="0">
              <a:latin typeface="Arial Narrow" panose="020B0606020202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418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0B7CD51-C8F1-4C8F-BF6D-71CF0E6FE90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2976301" y="-18115"/>
            <a:ext cx="9477140" cy="6876115"/>
          </a:xfrm>
          <a:prstGeom prst="rect">
            <a:avLst/>
          </a:prstGeom>
        </p:spPr>
      </p:pic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764704" y="-18115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821561"/>
            <a:ext cx="443623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Совет Министров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9737408-7642-4F28-A303-B1ABD6A7CDDE}"/>
              </a:ext>
            </a:extLst>
          </p:cNvPr>
          <p:cNvSpPr txBox="1"/>
          <p:nvPr/>
        </p:nvSpPr>
        <p:spPr>
          <a:xfrm>
            <a:off x="1043608" y="1252448"/>
            <a:ext cx="5014849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1800" b="1" dirty="0">
                <a:latin typeface="Arial Narrow" panose="020B0606020202030204" pitchFamily="34" charset="0"/>
              </a:rPr>
              <a:t>Исполнительный орган </a:t>
            </a:r>
            <a:r>
              <a:rPr lang="ru-RU" sz="1800" dirty="0">
                <a:latin typeface="Arial Narrow" panose="020B0606020202030204" pitchFamily="34" charset="0"/>
              </a:rPr>
              <a:t>Союзного государства. </a:t>
            </a:r>
            <a:endParaRPr lang="ru-RU" sz="1400" dirty="0">
              <a:latin typeface="Arial Narrow" panose="020B0606020202030204" pitchFamily="34" charset="0"/>
            </a:endParaRPr>
          </a:p>
          <a:p>
            <a:pPr marL="45720" indent="0">
              <a:buNone/>
            </a:pPr>
            <a:endParaRPr lang="ru-RU" sz="1400" dirty="0">
              <a:latin typeface="Arial Narrow" panose="020B0606020202030204" pitchFamily="34" charset="0"/>
            </a:endParaRPr>
          </a:p>
          <a:p>
            <a:pPr marL="45720" indent="0">
              <a:buNone/>
            </a:pPr>
            <a:r>
              <a:rPr lang="ru-RU" sz="1800" dirty="0">
                <a:latin typeface="Arial Narrow" panose="020B0606020202030204" pitchFamily="34" charset="0"/>
              </a:rPr>
              <a:t>Совет Министров:</a:t>
            </a:r>
          </a:p>
          <a:p>
            <a:pPr marL="388620" indent="-342900">
              <a:buFont typeface="+mj-lt"/>
              <a:buAutoNum type="arabicParenR"/>
            </a:pPr>
            <a:r>
              <a:rPr lang="ru-RU" sz="1800" dirty="0">
                <a:latin typeface="Arial Narrow" panose="020B0606020202030204" pitchFamily="34" charset="0"/>
              </a:rPr>
              <a:t>разрабатывает основные направления общей политики по вопросам развития Союзного государства и вносит их в Высший Государственный Совет для рассмотрения;</a:t>
            </a:r>
          </a:p>
          <a:p>
            <a:pPr marL="388620" indent="-342900">
              <a:buFont typeface="+mj-lt"/>
              <a:buAutoNum type="arabicParenR"/>
            </a:pPr>
            <a:r>
              <a:rPr lang="ru-RU" sz="1800" dirty="0">
                <a:latin typeface="Arial Narrow" panose="020B0606020202030204" pitchFamily="34" charset="0"/>
              </a:rPr>
              <a:t>обеспечивает создание и развитие единого экономического пространства, проведение единой финансовой, налоговой, кредитной, денежной, валютной, ценовой и торговой политики, и др.</a:t>
            </a:r>
          </a:p>
          <a:p>
            <a:pPr marL="45720" indent="0">
              <a:buNone/>
            </a:pPr>
            <a:endParaRPr lang="ru-RU" sz="1800" dirty="0">
              <a:latin typeface="Arial Narrow" panose="020B0606020202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046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0B7CD51-C8F1-4C8F-BF6D-71CF0E6FE90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2976301" y="-18115"/>
            <a:ext cx="9477140" cy="6876115"/>
          </a:xfrm>
          <a:prstGeom prst="rect">
            <a:avLst/>
          </a:prstGeom>
        </p:spPr>
      </p:pic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588660C6-0309-45A2-950A-67411A5D74D0}"/>
              </a:ext>
            </a:extLst>
          </p:cNvPr>
          <p:cNvSpPr/>
          <p:nvPr/>
        </p:nvSpPr>
        <p:spPr>
          <a:xfrm>
            <a:off x="-1764704" y="-18115"/>
            <a:ext cx="8837697" cy="685800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821561"/>
            <a:ext cx="443623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A6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Постоянный Комитет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7916BBB-59D9-46A7-A896-B7A3A6F3165D}"/>
              </a:ext>
            </a:extLst>
          </p:cNvPr>
          <p:cNvSpPr txBox="1"/>
          <p:nvPr/>
        </p:nvSpPr>
        <p:spPr>
          <a:xfrm>
            <a:off x="3203848" y="6206899"/>
            <a:ext cx="6498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pitchFamily="34" charset="0"/>
              </a:rPr>
              <a:t>2 апреля – День единения народов Беларуси и России </a:t>
            </a:r>
            <a:endParaRPr lang="x-none" dirty="0"/>
          </a:p>
        </p:txBody>
      </p:sp>
      <p:pic>
        <p:nvPicPr>
          <p:cNvPr id="1028" name="Picture 4" descr="Пнг Триколор лента 30 фото">
            <a:extLst>
              <a:ext uri="{FF2B5EF4-FFF2-40B4-BE49-F238E27FC236}">
                <a16:creationId xmlns:a16="http://schemas.microsoft.com/office/drawing/2014/main" xmlns="" id="{C72C6FAB-0B42-4431-AEC8-3763D983C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814" y="5737647"/>
            <a:ext cx="5374889" cy="22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елорусский флаг ленточка">
            <a:extLst>
              <a:ext uri="{FF2B5EF4-FFF2-40B4-BE49-F238E27FC236}">
                <a16:creationId xmlns:a16="http://schemas.microsoft.com/office/drawing/2014/main" xmlns="" id="{8387BEED-BDEE-4E64-B207-F90F64E50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5360310"/>
            <a:ext cx="4818112" cy="16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9737408-7642-4F28-A303-B1ABD6A7CDDE}"/>
              </a:ext>
            </a:extLst>
          </p:cNvPr>
          <p:cNvSpPr txBox="1"/>
          <p:nvPr/>
        </p:nvSpPr>
        <p:spPr>
          <a:xfrm>
            <a:off x="1043608" y="1252448"/>
            <a:ext cx="4818111" cy="326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1800" b="1" dirty="0">
                <a:latin typeface="Arial Narrow" panose="020B0606020202030204" pitchFamily="34" charset="0"/>
              </a:rPr>
              <a:t>Рабочий аппарат </a:t>
            </a:r>
            <a:r>
              <a:rPr lang="ru-RU" sz="1800" dirty="0">
                <a:latin typeface="Arial Narrow" panose="020B0606020202030204" pitchFamily="34" charset="0"/>
              </a:rPr>
              <a:t>Высшего Государственного Совета и Совета Министров Союзного государства.</a:t>
            </a:r>
          </a:p>
          <a:p>
            <a:pPr marL="45720" indent="0">
              <a:buNone/>
            </a:pPr>
            <a:endParaRPr lang="ru-RU" sz="800" dirty="0">
              <a:latin typeface="Arial Narrow" panose="020B0606020202030204" pitchFamily="34" charset="0"/>
            </a:endParaRPr>
          </a:p>
          <a:p>
            <a:pPr marL="45720" indent="0">
              <a:buNone/>
            </a:pPr>
            <a:r>
              <a:rPr lang="ru-RU" sz="1800" dirty="0">
                <a:latin typeface="Arial Narrow" panose="020B0606020202030204" pitchFamily="34" charset="0"/>
              </a:rPr>
              <a:t>Организует реализацию положений Договора о создании Союзного государства, разработку предложений по стратегии развития Союзного государства, координирует работу отраслевых и функциональных органов Союзного государства.</a:t>
            </a:r>
          </a:p>
          <a:p>
            <a:pPr marL="45720" indent="0">
              <a:buNone/>
            </a:pPr>
            <a:r>
              <a:rPr lang="ru-RU" sz="1800" dirty="0">
                <a:latin typeface="Arial Narrow" panose="020B0606020202030204" pitchFamily="34" charset="0"/>
              </a:rPr>
              <a:t>Руководит работой Постоянного Комитета Государственный секретарь Союзного государства.</a:t>
            </a:r>
          </a:p>
          <a:p>
            <a:pPr marL="45720" indent="0">
              <a:buNone/>
            </a:pPr>
            <a:r>
              <a:rPr lang="ru-RU" sz="1800" dirty="0">
                <a:latin typeface="Arial Narrow" panose="020B0606020202030204" pitchFamily="34" charset="0"/>
              </a:rPr>
              <a:t>Постоянный Комитет подотчетен Совету Министров.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628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3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1135</TotalTime>
  <Words>1771</Words>
  <Application>Microsoft Office PowerPoint</Application>
  <PresentationFormat>Экран (4:3)</PresentationFormat>
  <Paragraphs>232</Paragraphs>
  <Slides>55</Slides>
  <Notes>34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апреля День единения народов России и Беларуси</dc:title>
  <dc:creator>!</dc:creator>
  <cp:lastModifiedBy>Корнева ЕЛЕНА СТАНИСЛАВОВНА</cp:lastModifiedBy>
  <cp:revision>79</cp:revision>
  <dcterms:created xsi:type="dcterms:W3CDTF">2014-04-01T07:31:24Z</dcterms:created>
  <dcterms:modified xsi:type="dcterms:W3CDTF">2025-11-12T06:52:16Z</dcterms:modified>
</cp:coreProperties>
</file>