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8" r:id="rId2"/>
    <p:sldId id="259" r:id="rId3"/>
    <p:sldId id="264" r:id="rId4"/>
    <p:sldId id="266" r:id="rId5"/>
    <p:sldId id="272" r:id="rId6"/>
    <p:sldId id="269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B1512-D524-474D-ABB3-4F242B4729A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87D30B-45C3-4D79-BD88-4F8ECF939D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699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3588EE-DE65-4CB6-BF22-DEB82E1397BE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A4924-38A6-469D-B156-C6EBCB8AAA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3856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995D2D-362B-4439-8F5A-55F1CCC80D66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374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519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709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1332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0">
              <a:buFont typeface="Arial" pitchFamily="34" charset="0"/>
              <a:buChar char="•"/>
              <a:defRPr/>
            </a:lvl2pPr>
            <a:lvl3pPr marL="0">
              <a:buFont typeface="Arial" pitchFamily="34" charset="0"/>
              <a:buChar char="•"/>
              <a:defRPr/>
            </a:lvl3pPr>
            <a:lvl4pPr marL="0">
              <a:buFont typeface="Arial" pitchFamily="34" charset="0"/>
              <a:buChar char="•"/>
              <a:defRPr/>
            </a:lvl4pPr>
            <a:lvl5pPr marL="0">
              <a:buFont typeface="Arial" pitchFamily="34" charset="0"/>
              <a:buChar char="•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sl-SI" dirty="0"/>
          </a:p>
        </p:txBody>
      </p:sp>
      <p:sp>
        <p:nvSpPr>
          <p:cNvPr id="4" name="Ograda no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1751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609600" y="3941763"/>
            <a:ext cx="5384800" cy="21891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4728D8C7-9EAD-4014-BE6A-72E945486924}" type="datetimeFigureOut">
              <a:rPr lang="ru-RU" altLang="ru-RU" sz="1100">
                <a:solidFill>
                  <a:prstClr val="white">
                    <a:tint val="75000"/>
                    <a:alpha val="6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09.10.2025</a:t>
            </a:fld>
            <a:endParaRPr lang="ru-RU" altLang="en-US" sz="1100">
              <a:solidFill>
                <a:prstClr val="white">
                  <a:tint val="75000"/>
                  <a:alpha val="6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en-US" sz="1100">
              <a:solidFill>
                <a:prstClr val="white">
                  <a:tint val="75000"/>
                  <a:alpha val="6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C6BF50E-9F1B-47E9-880E-E6771634D57C}" type="slidenum">
              <a:rPr lang="ru-RU" altLang="en-US" sz="2800">
                <a:latin typeface="Arial" charset="0"/>
                <a:cs typeface="Arial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en-US" sz="280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363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B60BC-1730-4AE6-9289-AF38327D68FD}" type="datetimeFigureOut">
              <a:rPr lang="ru-RU" altLang="ru-RU">
                <a:solidFill>
                  <a:srgbClr val="EEECE1"/>
                </a:solidFill>
              </a:rPr>
              <a:pPr>
                <a:defRPr/>
              </a:pPr>
              <a:t>09.10.2025</a:t>
            </a:fld>
            <a:endParaRPr lang="ru-RU" altLang="en-US">
              <a:solidFill>
                <a:srgbClr val="EEECE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>
              <a:solidFill>
                <a:srgbClr val="EEECE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BBD684-2F78-493A-A3C5-259E644D06E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147955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281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732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550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082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349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528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78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57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EEECE1"/>
                </a:solidFill>
              </a:rPr>
              <a:pPr/>
              <a:t>09.10.2025</a:t>
            </a:fld>
            <a:endParaRPr lang="ru-RU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033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7067" y="124178"/>
            <a:ext cx="10577689" cy="5881509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УО «БЕЛОРУССКИЙ ГОСУДАРСТВЕННЫЙ МЕДИЦИНСКИЙ УНИВЕРСИТЕТ»</a:t>
            </a:r>
            <a:b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диссертации </a:t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соискание ученой степени кандидата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медицинских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наук:</a:t>
            </a:r>
            <a:b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выполнения 01.11.202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30.10.202</a:t>
            </a:r>
            <a:r>
              <a:rPr lang="en-US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Шифр специальности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14.01.00 – название специальности</a:t>
            </a: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	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Аспирант кафедры …………….. Фамилия Имя Отчество    	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        		</a:t>
            </a:r>
            <a:b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Научный руководитель,  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д-р мед. наук, профессор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Фамилия Имя Отчество </a:t>
            </a:r>
            <a:br>
              <a:rPr lang="ru-RU" dirty="0"/>
            </a:b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03512" y="6005688"/>
            <a:ext cx="8003232" cy="440267"/>
          </a:xfrm>
        </p:spPr>
        <p:txBody>
          <a:bodyPr>
            <a:noAutofit/>
          </a:bodyPr>
          <a:lstStyle/>
          <a:p>
            <a:pPr algn="ctr">
              <a:lnSpc>
                <a:spcPts val="2100"/>
              </a:lnSpc>
            </a:pP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Минск, 202</a:t>
            </a: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1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809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 исследования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20800" y="1806222"/>
            <a:ext cx="9019822" cy="2299450"/>
          </a:xfrm>
        </p:spPr>
        <p:txBody>
          <a:bodyPr/>
          <a:lstStyle/>
          <a:p>
            <a:pPr marL="11430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исследования - ……………………….</a:t>
            </a:r>
          </a:p>
          <a:p>
            <a:pPr algn="just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исследования: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8D53153-43C1-41B5-B36D-419D4208F554}"/>
              </a:ext>
            </a:extLst>
          </p:cNvPr>
          <p:cNvSpPr/>
          <p:nvPr/>
        </p:nvSpPr>
        <p:spPr>
          <a:xfrm>
            <a:off x="1320800" y="3095625"/>
            <a:ext cx="7823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lv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Провести исследования………………….</a:t>
            </a:r>
          </a:p>
          <a:p>
            <a:pPr marL="114300" lv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lv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Изучить……………..</a:t>
            </a:r>
          </a:p>
          <a:p>
            <a:pPr marL="114300" lv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lv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Научно обосновать……………………..</a:t>
            </a:r>
          </a:p>
          <a:p>
            <a:pPr marL="114300" lv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lv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 Разработать и оценить эффективность………………..</a:t>
            </a:r>
          </a:p>
        </p:txBody>
      </p:sp>
    </p:spTree>
    <p:extLst>
      <p:ext uri="{BB962C8B-B14F-4D97-AF65-F5344CB8AC3E}">
        <p14:creationId xmlns:p14="http://schemas.microsoft.com/office/powerpoint/2010/main" val="1873265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>
            <a:extLst>
              <a:ext uri="{FF2B5EF4-FFF2-40B4-BE49-F238E27FC236}">
                <a16:creationId xmlns:a16="http://schemas.microsoft.com/office/drawing/2014/main" id="{39EFEC6B-A986-4D5F-B03B-35E4CC2ADA92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580226" y="776165"/>
            <a:ext cx="8434388" cy="423862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исследования: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4B017EFF-83D6-48D6-8224-75076149D263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526064" y="2369214"/>
            <a:ext cx="8656624" cy="657225"/>
          </a:xfrm>
        </p:spPr>
        <p:txBody>
          <a:bodyPr/>
          <a:lstStyle/>
          <a:p>
            <a:pPr marL="114300" indent="0">
              <a:buNone/>
            </a:pP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исследования: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E9E7C3F-1CAA-494A-BF04-45F762E7FC9C}"/>
              </a:ext>
            </a:extLst>
          </p:cNvPr>
          <p:cNvSpPr/>
          <p:nvPr/>
        </p:nvSpPr>
        <p:spPr>
          <a:xfrm>
            <a:off x="1401769" y="1369368"/>
            <a:ext cx="36906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  <a:buClr>
                <a:srgbClr val="4F81BD"/>
              </a:buClr>
            </a:pPr>
            <a:r>
              <a:rPr lang="ru-RU" sz="2400" b="1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исследования:</a:t>
            </a:r>
          </a:p>
        </p:txBody>
      </p:sp>
    </p:spTree>
    <p:extLst>
      <p:ext uri="{BB962C8B-B14F-4D97-AF65-F5344CB8AC3E}">
        <p14:creationId xmlns:p14="http://schemas.microsoft.com/office/powerpoint/2010/main" val="1132815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CD986E-FE6E-498F-8772-6C7E49F37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741362"/>
          </a:xfrm>
        </p:spPr>
        <p:txBody>
          <a:bodyPr/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Научная новизна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7F357A-1DCE-4AB5-8B4B-E93443670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7464" y="873478"/>
            <a:ext cx="9099612" cy="5260622"/>
          </a:xfrm>
        </p:spPr>
        <p:txBody>
          <a:bodyPr>
            <a:noAutofit/>
          </a:bodyPr>
          <a:lstStyle/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Будут определены ………………………….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полученных результатов будет разработан метод ………………..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Предложенный метод будет рекомендован …………………..</a:t>
            </a:r>
          </a:p>
        </p:txBody>
      </p:sp>
    </p:spTree>
    <p:extLst>
      <p:ext uri="{BB962C8B-B14F-4D97-AF65-F5344CB8AC3E}">
        <p14:creationId xmlns:p14="http://schemas.microsoft.com/office/powerpoint/2010/main" val="2022939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568261"/>
              </p:ext>
            </p:extLst>
          </p:nvPr>
        </p:nvGraphicFramePr>
        <p:xfrm>
          <a:off x="104634" y="413479"/>
          <a:ext cx="11542869" cy="618262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63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16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743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3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34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Год</a:t>
                      </a:r>
                      <a:r>
                        <a:rPr lang="ru-RU" sz="900" baseline="0" dirty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обучения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Наименование работы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Краткое содержание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Срок выполнения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4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Утверждение темы диссертации, индивидуального плана и научного руководителя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Подготовка перечня документов для утверждения темы диссертации, индивидуального плана и научного руководителя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Декабрь 2025 г.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232">
                <a:tc rowSpan="6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 год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3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Проведение патентно-информационного поиска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Оформление патентно-информационного поиска для подтверждения </a:t>
                      </a:r>
                      <a:r>
                        <a:rPr lang="ru-RU" sz="1000" dirty="0" err="1">
                          <a:effectLst/>
                        </a:rPr>
                        <a:t>охраноспособности</a:t>
                      </a:r>
                      <a:r>
                        <a:rPr lang="ru-RU" sz="1000" dirty="0">
                          <a:effectLst/>
                        </a:rPr>
                        <a:t> темы.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Ноябрь-декабрь 2025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Проработка научно-медицинской литературы по теме диссертации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Проведение поисковых исследований в библиотеках и в Интернете.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2025 - 2026 </a:t>
                      </a:r>
                      <a:r>
                        <a:rPr lang="ru-RU" sz="900" dirty="0" err="1">
                          <a:effectLst/>
                        </a:rPr>
                        <a:t>г.г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Проведение набора клинического материала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Набор клинического материала. Разработка и утверждение</a:t>
                      </a:r>
                      <a:r>
                        <a:rPr lang="ru-RU" sz="1000" baseline="0" dirty="0">
                          <a:effectLst/>
                        </a:rPr>
                        <a:t> карт</a:t>
                      </a:r>
                      <a:r>
                        <a:rPr lang="ru-RU" sz="1000" dirty="0">
                          <a:effectLst/>
                        </a:rPr>
                        <a:t> и протоколов исследования. Получение одобрения комитета по этике на проведение исследования, информированного согласия пациентов.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2025 - 2026 </a:t>
                      </a:r>
                      <a:r>
                        <a:rPr lang="ru-RU" sz="900" dirty="0" err="1">
                          <a:effectLst/>
                        </a:rPr>
                        <a:t>г.г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Разработка методов исследования, составление базы данных пациентов.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Распределение пациентов по группам. Набор  материала. Составление компьютерной базы данных.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2025 - 2026 </a:t>
                      </a:r>
                      <a:r>
                        <a:rPr lang="ru-RU" sz="900" dirty="0" err="1">
                          <a:effectLst/>
                        </a:rPr>
                        <a:t>г.г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3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Промежуточная аттестация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Выступление с отчетами о проведенной работе за 2025 -2026 </a:t>
                      </a:r>
                      <a:r>
                        <a:rPr lang="ru-RU" sz="1000" dirty="0" err="1">
                          <a:effectLst/>
                        </a:rPr>
                        <a:t>г.г</a:t>
                      </a:r>
                      <a:r>
                        <a:rPr lang="ru-RU" sz="1000" dirty="0">
                          <a:effectLst/>
                        </a:rPr>
                        <a:t>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Апрель, октябрь 2026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3875">
                <a:tc row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 год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Продолжение набора клинического материала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Продолжение набора клинического материала.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2026 - 2027г.г.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45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Научно-практическая работа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Подготовка публикаций. Участие в  международных и республиканских научно-практических конференциях.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2026- 2027 </a:t>
                      </a:r>
                      <a:r>
                        <a:rPr lang="ru-RU" sz="900" dirty="0" err="1">
                          <a:effectLst/>
                        </a:rPr>
                        <a:t>г.г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7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Проработка научно-медицинской литературы по теме диссертации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Изучение материалов библиотек и баз данных по утверждённой тематике. Проведение поисковых исследований в Интернете.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2026 - 2027 </a:t>
                      </a:r>
                      <a:r>
                        <a:rPr lang="ru-RU" sz="900" dirty="0" err="1">
                          <a:effectLst/>
                        </a:rPr>
                        <a:t>г.г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7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Разработка методов исследования, составление базы данных пациентов.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Продолжение набора пациентов. Составление компьютерной базы данных.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2026 – 2027 </a:t>
                      </a:r>
                      <a:r>
                        <a:rPr lang="ru-RU" sz="900" dirty="0" err="1">
                          <a:effectLst/>
                        </a:rPr>
                        <a:t>г.г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3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Промежуточная аттестация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Выступление с отчетами о проведенной работе за 2026 - 2027 </a:t>
                      </a:r>
                      <a:r>
                        <a:rPr lang="ru-RU" sz="1000" dirty="0" err="1">
                          <a:effectLst/>
                        </a:rPr>
                        <a:t>г.г</a:t>
                      </a:r>
                      <a:r>
                        <a:rPr lang="ru-RU" sz="1000" dirty="0">
                          <a:effectLst/>
                        </a:rPr>
                        <a:t>.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Апрель, октябрь 2027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7749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3 год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Проработка научно-медицинской литературы по теме диссертации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Изучение материалов библиотек и баз данных по утверждённой тематике. Проведение поисковых исследований в Интернете.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2027 - 2028 </a:t>
                      </a:r>
                      <a:r>
                        <a:rPr lang="ru-RU" sz="900" dirty="0" err="1">
                          <a:effectLst/>
                        </a:rPr>
                        <a:t>г.г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3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Продолжение набора клинического материала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Набор клинического материала. Статистическая обработка данных.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2027 - 2028 </a:t>
                      </a:r>
                      <a:r>
                        <a:rPr lang="ru-RU" sz="900" dirty="0" err="1">
                          <a:effectLst/>
                        </a:rPr>
                        <a:t>г.г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7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Научно-практическая работа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Написание научных публикаций. Участие в  научно-практических конференциях. Подготовка и оформление инструкции по применению и др.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2027 - 2028 </a:t>
                      </a:r>
                      <a:r>
                        <a:rPr lang="ru-RU" sz="900" dirty="0" err="1">
                          <a:effectLst/>
                        </a:rPr>
                        <a:t>г.г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3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Промежуточная аттестация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Выступление с отчетами о проведенной работе за 2027 -2028 </a:t>
                      </a:r>
                      <a:r>
                        <a:rPr lang="ru-RU" sz="1000" dirty="0" err="1">
                          <a:effectLst/>
                        </a:rPr>
                        <a:t>г.г</a:t>
                      </a:r>
                      <a:r>
                        <a:rPr lang="ru-RU" sz="1000" dirty="0">
                          <a:effectLst/>
                        </a:rPr>
                        <a:t>.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Апрель, октябрь 2028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07749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4 год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Проработка научно-медицинской литературы по теме диссертации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Проведение поисковых исследований в библиотеке и в Интернете.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2028- 2029 </a:t>
                      </a:r>
                      <a:r>
                        <a:rPr lang="ru-RU" sz="900" dirty="0" err="1">
                          <a:effectLst/>
                        </a:rPr>
                        <a:t>г.г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07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Завершение набора клинического материала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Завершение набора клинического материала. Статистическая обработка данных. Подготовка материала к публикациям.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2028 – 2029 </a:t>
                      </a:r>
                      <a:r>
                        <a:rPr lang="ru-RU" sz="900" dirty="0" err="1">
                          <a:effectLst/>
                        </a:rPr>
                        <a:t>г.г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945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Научно-практическая работа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Написание научных публикаций. Участие в  конференциях, стажировках и др.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2028 - 2029 </a:t>
                      </a:r>
                      <a:r>
                        <a:rPr lang="ru-RU" sz="900" dirty="0" err="1">
                          <a:effectLst/>
                        </a:rPr>
                        <a:t>г.г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39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Промежуточная аттестация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Выступление с отчетом о проведенной работе за 2028 -2029 </a:t>
                      </a:r>
                      <a:r>
                        <a:rPr lang="ru-RU" sz="1000" dirty="0" err="1">
                          <a:effectLst/>
                        </a:rPr>
                        <a:t>г.г</a:t>
                      </a:r>
                      <a:r>
                        <a:rPr lang="ru-RU" sz="1000" dirty="0">
                          <a:effectLst/>
                        </a:rPr>
                        <a:t>.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Апрель, октябрь 2029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307749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5 год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Анализ и обобщение полученных данных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Статистический анализ и обобщение полученных результатов. Подведение итогов проведенной научно-исследовательской работы, формулировка выводов.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2030 г.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3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Оформление диссертации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Написание глав диссертации и выводов. Оформление автореферата.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2030 г.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769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Итоговая аттестация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Выступление с отчетом о проделанной работе за время обучения в аспирантуре.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Сентябрь-октябрь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2030 </a:t>
                      </a:r>
                      <a:r>
                        <a:rPr lang="ru-RU" sz="900" dirty="0">
                          <a:effectLst/>
                        </a:rPr>
                        <a:t>г.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769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3755213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911520" y="136480"/>
            <a:ext cx="6096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 РАБОТЫ</a:t>
            </a:r>
          </a:p>
        </p:txBody>
      </p:sp>
    </p:spTree>
    <p:extLst>
      <p:ext uri="{BB962C8B-B14F-4D97-AF65-F5344CB8AC3E}">
        <p14:creationId xmlns:p14="http://schemas.microsoft.com/office/powerpoint/2010/main" val="3147537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BDADF96-2801-43D9-95D2-BF5BFF75C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286000"/>
            <a:ext cx="10758311" cy="1143000"/>
          </a:xfrm>
        </p:spPr>
        <p:txBody>
          <a:bodyPr/>
          <a:lstStyle/>
          <a:p>
            <a:pPr algn="ct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5649244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673</Words>
  <Application>Microsoft Office PowerPoint</Application>
  <PresentationFormat>Широкоэкранный</PresentationFormat>
  <Paragraphs>101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Cambria</vt:lpstr>
      <vt:lpstr>Times New Roman</vt:lpstr>
      <vt:lpstr>Соседство</vt:lpstr>
      <vt:lpstr>           УО «БЕЛОРУССКИЙ ГОСУДАРСТВЕННЫЙ МЕДИЦИНСКИЙ УНИВЕРСИТЕТ»      Тема диссертации  на соискание ученой степени кандидата медицинских наук:  «НАЗВАНИЕ»     Сроки выполнения 01.11.2025 – 30.10.2029 Шифр специальности 14.01.00 – название специальности                                                                                    Аспирант кафедры …………….. Фамилия Имя Отчество                                                                                                             Научный руководитель,  д-р мед. наук, профессор Фамилия Имя Отчество  </vt:lpstr>
      <vt:lpstr>Цель и задачи исследования</vt:lpstr>
      <vt:lpstr>Презентация PowerPoint</vt:lpstr>
      <vt:lpstr>Научная новизна 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ГУО «БЕЛОРУССКАЯ МЕДИЦИНСКАЯ АКАДЕМИЯ ПОСЛЕДИПЛОМНОГО ОБРАЗОВАНИЯ» ГУ «Республиканский научно-практический центр оториноларингологии»     Тема диссертации :  «Средние отиты у пациентов детского возраста с врожденной расщелиной неба: диагностика, лечение, профилактика»     Сроки выполнения 01.11.2022 – 30.10.27 Шифр специальности 14.01.03 – болезни уха, горла и носа                                                                                   Докторант кафедры оториноларингологии БелМАПО, канд.мед.наук,                                                                                      ученый секретарь РНПЦ оториноларингологии  Елена Леонидовна Малец                                                                                                           Научный консультант, д-р мед наук, профессор,  заведующий кафедрой                                                                    оториноларингологии БелМАПО Людмила Григорьевна Петрова</dc:title>
  <dc:creator>Professional</dc:creator>
  <cp:lastModifiedBy>Пехтерева Наталья Валерьевна</cp:lastModifiedBy>
  <cp:revision>37</cp:revision>
  <cp:lastPrinted>2023-11-15T03:48:08Z</cp:lastPrinted>
  <dcterms:created xsi:type="dcterms:W3CDTF">2022-11-16T18:03:09Z</dcterms:created>
  <dcterms:modified xsi:type="dcterms:W3CDTF">2025-10-09T11:56:32Z</dcterms:modified>
</cp:coreProperties>
</file>