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469" r:id="rId3"/>
    <p:sldId id="470" r:id="rId4"/>
    <p:sldId id="472" r:id="rId5"/>
    <p:sldId id="473" r:id="rId6"/>
    <p:sldId id="476" r:id="rId7"/>
    <p:sldId id="475" r:id="rId8"/>
    <p:sldId id="478" r:id="rId9"/>
    <p:sldId id="481" r:id="rId10"/>
    <p:sldId id="479" r:id="rId11"/>
    <p:sldId id="480" r:id="rId12"/>
    <p:sldId id="482" r:id="rId13"/>
    <p:sldId id="474" r:id="rId14"/>
    <p:sldId id="484" r:id="rId15"/>
    <p:sldId id="485" r:id="rId16"/>
    <p:sldId id="486" r:id="rId17"/>
    <p:sldId id="488" r:id="rId18"/>
    <p:sldId id="489" r:id="rId19"/>
    <p:sldId id="491" r:id="rId20"/>
    <p:sldId id="490" r:id="rId21"/>
    <p:sldId id="495" r:id="rId22"/>
    <p:sldId id="496" r:id="rId23"/>
    <p:sldId id="492" r:id="rId24"/>
    <p:sldId id="493" r:id="rId25"/>
    <p:sldId id="494" r:id="rId26"/>
    <p:sldId id="25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E0732-D56E-4C7E-B83D-7EF782B49B6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4D174-B35E-4F57-B578-7552EB758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8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B5F3E-8EA9-40BB-9E6C-C7C2AE820D1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609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D9C72-07CE-9EE7-DA21-A57CFC81F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F29D3B-1F57-C663-36AC-7D3BCC7CA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89B09F-0580-765B-D974-1BAA59D1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881075-7D4F-F7AE-5BE8-35FD5315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C95AFB-0C1D-E5B1-A1A8-790D4E9B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74479-C6CF-6198-AB73-77D2B3146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507142-F2FA-CE9F-A1C1-0F3B640DB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B5E0B6-C0AD-FF7E-DB08-E99A12C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DA2808-A5D5-381F-5200-B8591148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A6F5C8-DBAA-EA6D-6B52-68846CB99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39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1585BB7-320D-3B62-30F3-A87132FBE9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FB932C-FFA8-EE47-BE32-6667BAE2A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245212-0F07-CE44-C03D-2355C5D90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E820A1-2641-537A-C960-16AAD60A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34603F-B22D-9AE0-453A-0B795A08A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4785B-4E15-8EC0-B90D-FEE836B0F0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12C741-7897-A235-F644-FF1B7EF2D5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43B2C-5D31-EFBA-5898-935387A66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9BE67C-E72C-39DE-9349-D0AC9BEB4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9209AE-5D11-61B8-AF7B-7DA360665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13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A9197-63F3-8F53-B2CD-DC90108B5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798A04-AF7B-CF97-69B7-653F2588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4C767D-FF04-6D71-7CEB-C0F6E38F3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70C84F-354A-2486-C427-05341AAF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530DD4-5D48-7728-289D-3DA3CBB39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2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4D347-1843-1FFC-69A8-653AA034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244117-6B02-3071-3EE7-2821C25AB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CCB046-F417-F613-A7C0-2FE78094F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A6127E-2922-26E0-0117-A25E12602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231FD7-9C0F-3D18-3528-7959476C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34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42C84-1B2D-00F0-8C53-588B2027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ECC670-641D-CEE0-C118-4336E451E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691B21-6765-336E-072E-9C16B6D69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3ED30D-D5DD-C3C6-AA5D-B7D673D31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26782B-28A8-7A9A-7B66-5850B08E0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6C0A3D-78E9-03BB-687F-73901B78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6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68A5EB-4FAF-C782-FA8D-236FFC2BE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043936-B89C-6CCF-4F30-1ACFC3D5E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084135-B837-F81B-2471-10C4C11BF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B199F1-66FE-EA1F-39B2-2D14D7C2B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FC7C56A-A52B-BCC6-C74D-A9E0F2F30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C4216DC-47AD-7A06-A837-CA8E96AF5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C2F8AC-0325-C4DE-EF78-52A5E326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38F136-C4AE-F4D7-7590-5CFAE70B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9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42DA3-1334-E175-8917-10739082A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0BC3E7-667C-F1EE-68FA-96210078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B5100F-CD45-732C-6B5A-EFF1852E4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4B206C8-DCE3-22CA-B4A8-9927DE36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73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EBD21B1-72D7-674A-5603-3EAD7E26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5FA869-890E-3F6F-40E3-4C343DC9C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11E7D1-AAEA-75A0-3EAE-E3FEB5D9E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18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76E29-8A3D-D76A-51E5-82EC93024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397809-12C5-C107-745D-3A7834B17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05F900-A22E-6C68-81CF-7C499357D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EC08E3-6C54-87F1-4372-EAE49CCE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30C5AA-4ED0-A1A8-3FC0-29E2FDE08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87C5E-FCB2-5FE0-B917-5816E5AB7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4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81340-D14B-8746-CBEF-400D4C12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01F886-13FA-006F-0B0F-863761B0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330BD2-8624-7DC3-90BA-E382306EA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D32DAB-2517-43CB-0CEE-1E192702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91AC80-2196-5DA5-653E-00FAD7B5E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8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F76A1-7F13-FFEA-179C-44C250313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8C4171C-B34E-9023-7386-E59088C00C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8A73A2-B50D-57F9-AB56-C4FF56B13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BF00CA-833D-243F-5A36-BD430367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8A3549-EA14-2CBD-8625-17D16BA4B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B65367-459C-EFE4-55FE-77D4644F6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6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328E1-8931-EA0D-5A89-865ED2C83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4C15CB-94EA-61D0-EA89-83981DA77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02A59-7B61-A044-A341-11E6F7F11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3C9E5E-7FA0-D17A-519E-E272F170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B7407-8440-61D5-A6A0-99A7DEA8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2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B57D49-9DF7-7B5D-5208-1C177AA82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C1B281-880E-E717-1941-669F18EC1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EED131-E009-B55D-F878-E2F7A703F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8A004C-EB41-6358-A96C-B3712DB19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D9D54-7388-0A4A-7224-86DE876E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CE016-2DAC-BE41-AAAF-6118B0D87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774592-93FB-A9DD-28EE-FDDB23E13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3649C2-1458-6338-5775-BED228C8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774ECE-15A1-B5DA-4109-66DFEC6D8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DD7264-C8B4-FC41-C111-949D06BD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1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3A044-E26B-62FB-31FE-A7C3E2E3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E035DE-5F93-AD0F-43CC-9FC968448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90C59F-BE7C-7386-0EFD-F74958F87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8C3B17-A58C-EA72-4FAB-9BA0FB13D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0787F3-EA46-B4D0-738E-001FF803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A54456-F67A-83BB-CC3F-C7A524A92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9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3687E-77E2-F170-D5F2-D877018BC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D32F1C-FCC7-297E-2838-D0EB2FBBA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59904A-3820-65D5-1FC5-C9B53A4FE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0B161C8-2B88-5122-BCF6-5236F3999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8E90EC-69C8-CCFE-F178-FE774553A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BBDDC1-7546-E2C4-5E6A-0D323B2B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BCAD948-90DF-6F03-6624-4DCDB3148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E4F6A8-247B-22CB-D310-6EAAA0D40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4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BB48C-3D86-3F5C-996B-EEF2F6A4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70435D-D1E5-1E65-E1F3-A6D7B5124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C17FA3-F4B1-3A93-6F67-BD49E558B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41F146-799D-1137-AF50-9405A13EC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3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956BAE-AB66-B8D3-3EE6-FFFC52C8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50052D-CE73-E5EF-ED49-371EA91B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F1D2C-4804-C6AC-99BF-45BC0EF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9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D7356-F5AE-6D1D-173B-F37C2CA8D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CB6F6-4BB4-0691-C093-F1FD002E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CDA14D-83FA-7CC2-BA38-57F2F1976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187C1A-C2A1-84E3-7B43-7F0F06E48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164DEB-52C8-A022-D9FF-EB97F5DCE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0379D5-0610-BAA9-429A-A8F1C2B67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9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52355-41FC-AD36-9A89-18BC7DAAC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06FC092-8E2A-4282-2E3D-2B41AB329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297E1D-B480-C52C-8250-6B65D9333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A06E00-CEA2-0E2F-681F-1BB7F2118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414C66-1E70-036A-0A1E-FFC07E36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0406CF-F963-3592-2FE0-979A70B6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94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2947C-D8F1-F710-DAA0-D41CADFDE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93F1D1-7682-7241-D433-E0822F8DE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3B50AC-4754-4F3E-0ACA-F2FEE931F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D38AF-2D5A-463F-87EA-65CD9E23288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C709F1-C082-6981-021A-678563794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D676B4-D7C4-3AE8-E2E0-DC0037627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8D7CB-0148-4E3F-A3DF-A9EEAE423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9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E149AB-61E6-DA65-B62B-77D297D31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1B02E0-73C6-0314-87E6-EEEB5D5D7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88C667-0F83-BDE6-E6E1-408F38479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48B2C8-5710-45E4-868A-C25C5ECA9B16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354452-9134-AD70-E31E-D532E4FED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D200B-6249-D837-4128-A95AA84B5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DC83D9-84FD-4B52-86AD-3CBB28274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13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bin"/><Relationship Id="rId4" Type="http://schemas.openxmlformats.org/officeDocument/2006/relationships/image" Target="../media/image1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bin"/><Relationship Id="rId4" Type="http://schemas.openxmlformats.org/officeDocument/2006/relationships/image" Target="../media/image2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bin"/><Relationship Id="rId4" Type="http://schemas.openxmlformats.org/officeDocument/2006/relationships/image" Target="../media/image2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bin"/><Relationship Id="rId4" Type="http://schemas.openxmlformats.org/officeDocument/2006/relationships/image" Target="../media/image2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bin"/><Relationship Id="rId5" Type="http://schemas.openxmlformats.org/officeDocument/2006/relationships/image" Target="../media/image30.bin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bin"/><Relationship Id="rId4" Type="http://schemas.openxmlformats.org/officeDocument/2006/relationships/image" Target="../media/image3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bin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bin"/><Relationship Id="rId4" Type="http://schemas.openxmlformats.org/officeDocument/2006/relationships/image" Target="../media/image3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bin"/><Relationship Id="rId4" Type="http://schemas.openxmlformats.org/officeDocument/2006/relationships/image" Target="../media/image3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bin"/><Relationship Id="rId4" Type="http://schemas.openxmlformats.org/officeDocument/2006/relationships/image" Target="../media/image4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bin"/><Relationship Id="rId4" Type="http://schemas.openxmlformats.org/officeDocument/2006/relationships/image" Target="../media/image4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bin"/><Relationship Id="rId4" Type="http://schemas.openxmlformats.org/officeDocument/2006/relationships/image" Target="../media/image4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hyperlink" Target="https://vk.com/club18341729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bin"/><Relationship Id="rId4" Type="http://schemas.openxmlformats.org/officeDocument/2006/relationships/hyperlink" Target="https://vk.com/club18341729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1D5B2109-2606-C805-7F08-8F0D111087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6007C4-3E44-A383-413E-08F89B072D2B}"/>
              </a:ext>
            </a:extLst>
          </p:cNvPr>
          <p:cNvSpPr txBox="1"/>
          <p:nvPr/>
        </p:nvSpPr>
        <p:spPr>
          <a:xfrm>
            <a:off x="715622" y="3067111"/>
            <a:ext cx="1076075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ЛЕТНЯЯ МЕЖДУНАРОДНАЯ </a:t>
            </a:r>
          </a:p>
          <a:p>
            <a:pPr algn="ctr"/>
            <a:r>
              <a:rPr lang="ru-RU" sz="40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НАУЧНО-ОБРАЗОВАТЕЛЬНАЯ ШКОЛА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«РЕАБИЛИТАЦИЯ: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ТЕРРИТОРИЯ ЕДИНСТВА»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F02835-5AEC-E0F2-13EA-370CA90DB9EB}"/>
              </a:ext>
            </a:extLst>
          </p:cNvPr>
          <p:cNvSpPr txBox="1"/>
          <p:nvPr/>
        </p:nvSpPr>
        <p:spPr>
          <a:xfrm>
            <a:off x="4563373" y="6185140"/>
            <a:ext cx="368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2026 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98C701-7429-B202-4072-8AA10D7B86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-1" b="2600"/>
          <a:stretch/>
        </p:blipFill>
        <p:spPr>
          <a:xfrm>
            <a:off x="164235" y="303527"/>
            <a:ext cx="6504419" cy="2460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21B582-FBDA-2B3E-C732-CAB4DB532D37}"/>
              </a:ext>
            </a:extLst>
          </p:cNvPr>
          <p:cNvSpPr txBox="1"/>
          <p:nvPr/>
        </p:nvSpPr>
        <p:spPr>
          <a:xfrm>
            <a:off x="7167418" y="524395"/>
            <a:ext cx="452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bg1"/>
                </a:solidFill>
              </a:rPr>
              <a:t>ХРОНИКА СОБЫТИЙ</a:t>
            </a:r>
          </a:p>
        </p:txBody>
      </p:sp>
    </p:spTree>
    <p:extLst>
      <p:ext uri="{BB962C8B-B14F-4D97-AF65-F5344CB8AC3E}">
        <p14:creationId xmlns:p14="http://schemas.microsoft.com/office/powerpoint/2010/main" val="98729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3129E-1D67-DD48-2015-BC93B8A37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77ED07D3-8907-3E83-6A8D-5B7A378856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CE37730A-374F-9FF0-722B-CDDBA281836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30C3F99E-0F32-6F3F-3E07-020572019423}"/>
              </a:ext>
            </a:extLst>
          </p:cNvPr>
          <p:cNvSpPr/>
          <p:nvPr/>
        </p:nvSpPr>
        <p:spPr>
          <a:xfrm>
            <a:off x="1819456" y="1118298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РЕАБИЛИТАЦИЯ</a:t>
            </a:r>
          </a:p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В ТРАВМАТОЛОГИИ </a:t>
            </a:r>
          </a:p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ОРТОПЕДИИ…</a:t>
            </a:r>
            <a:endParaRPr lang="ru-RU" sz="54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FFDAD6-8C8E-9812-BB16-3CA226C4CB94}"/>
              </a:ext>
            </a:extLst>
          </p:cNvPr>
          <p:cNvSpPr txBox="1"/>
          <p:nvPr/>
        </p:nvSpPr>
        <p:spPr>
          <a:xfrm>
            <a:off x="229387" y="2894999"/>
            <a:ext cx="52055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>
                <a:solidFill>
                  <a:srgbClr val="000000"/>
                </a:solidFill>
                <a:latin typeface="-apple-system"/>
              </a:rPr>
              <a:t>     Работу реабилитационной службы </a:t>
            </a:r>
            <a:r>
              <a:rPr lang="ru-RU" sz="2800" b="1" dirty="0">
                <a:solidFill>
                  <a:srgbClr val="000000"/>
                </a:solidFill>
                <a:latin typeface="-apple-system"/>
              </a:rPr>
              <a:t>Ивановского областного  для ветеранов войн </a:t>
            </a:r>
            <a:r>
              <a:rPr lang="ru-RU" sz="2800" dirty="0">
                <a:solidFill>
                  <a:srgbClr val="000000"/>
                </a:solidFill>
                <a:latin typeface="-apple-system"/>
              </a:rPr>
              <a:t>представил профессор, д.м.н. </a:t>
            </a:r>
            <a:r>
              <a:rPr lang="ru-RU" sz="2800" dirty="0" err="1">
                <a:solidFill>
                  <a:srgbClr val="000000"/>
                </a:solidFill>
                <a:latin typeface="-apple-system"/>
              </a:rPr>
              <a:t>И.В.Кирпичев</a:t>
            </a:r>
            <a:endParaRPr lang="ru-RU" sz="2800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7AC3FF-1781-0B7B-3142-C13C3BD1A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889" y="2376711"/>
            <a:ext cx="6354618" cy="440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DFF5D-33D4-0A2D-D682-138F7FC46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D2D39A5F-C623-0243-899E-E93FAFF61C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16312B4-887F-0465-07B7-D273CC62CC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18AFE0B2-4307-55FA-290D-6C175A29EB1B}"/>
              </a:ext>
            </a:extLst>
          </p:cNvPr>
          <p:cNvSpPr/>
          <p:nvPr/>
        </p:nvSpPr>
        <p:spPr>
          <a:xfrm>
            <a:off x="1052838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РЕАБИЛИТАЦИЯ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В ТРАВМАТОЛОГИИ 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ОРТОПЕДИИ…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41A811-7680-101F-975F-CC56EF305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20" y="1587946"/>
            <a:ext cx="3737264" cy="52370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2F54F4-9463-1AA1-9A28-8B645417D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7017" y="1657219"/>
            <a:ext cx="3875810" cy="516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90A07-2B9C-61F6-9D23-90C5BA3C9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15D5412A-C635-2EE2-C17B-BECA32D596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F6CDC0DA-BE37-1CE6-B8F3-0F12763352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520FD2-81A8-5ED0-10F7-B8DDB84CC733}"/>
              </a:ext>
            </a:extLst>
          </p:cNvPr>
          <p:cNvSpPr txBox="1"/>
          <p:nvPr/>
        </p:nvSpPr>
        <p:spPr>
          <a:xfrm>
            <a:off x="190143" y="1327981"/>
            <a:ext cx="4052288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0" dirty="0">
                <a:solidFill>
                  <a:schemeClr val="bg1"/>
                </a:solidFill>
                <a:effectLst/>
                <a:latin typeface="-apple-system"/>
              </a:rPr>
              <a:t>НЕ ТОЛЬКО УЧЕБА…</a:t>
            </a:r>
            <a:endParaRPr lang="ru-RU" sz="2800" b="1" dirty="0">
              <a:solidFill>
                <a:schemeClr val="bg1"/>
              </a:solidFill>
            </a:endParaRPr>
          </a:p>
          <a:p>
            <a:pPr algn="just"/>
            <a:b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  <a:t>     </a:t>
            </a:r>
            <a:r>
              <a:rPr lang="ru-RU" sz="2400" dirty="0"/>
              <a:t>26 июня 2026г. в рамках летней международной научно-образовательной школы «Реабилитация: территория единства» для участников прошел интерактив «Медицина в искусстве» 🩺</a:t>
            </a:r>
          </a:p>
          <a:p>
            <a:pPr algn="just"/>
            <a:r>
              <a:rPr lang="ru-RU" sz="2400" dirty="0"/>
              <a:t>    Ребята не только узнали много нового, но и получили памятные призы и подарки от ГЭОТАР-Цифра и ЭБС «Консультант студента»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B53A8A-8777-994A-DDCF-334E0A5AB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573" y="2881745"/>
            <a:ext cx="5213801" cy="38469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6AB7B0-6507-C4B7-9D95-CBCF86C37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8212" y="260332"/>
            <a:ext cx="5571240" cy="402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7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D1CE3-C4FA-E7F7-FE68-BE30D32D2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2BCDC5EB-CE30-36F9-6F2D-094749F6AA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34E9892F-243F-14C7-B937-136ABA01DB1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192972-1FA2-36CE-8859-A8E9052F5435}"/>
              </a:ext>
            </a:extLst>
          </p:cNvPr>
          <p:cNvSpPr txBox="1"/>
          <p:nvPr/>
        </p:nvSpPr>
        <p:spPr>
          <a:xfrm>
            <a:off x="4900689" y="228854"/>
            <a:ext cx="512076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i="0" dirty="0">
                <a:solidFill>
                  <a:schemeClr val="bg1"/>
                </a:solidFill>
                <a:effectLst/>
                <a:latin typeface="-apple-system"/>
              </a:rPr>
              <a:t>НЕ ТОЛЬКО УЧЕБА…</a:t>
            </a:r>
            <a:endParaRPr lang="ru-RU" sz="4000" b="1" dirty="0">
              <a:solidFill>
                <a:schemeClr val="bg1"/>
              </a:solidFill>
            </a:endParaRPr>
          </a:p>
          <a:p>
            <a:pPr algn="just"/>
            <a:b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  <a:t>   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9A6F01-4131-C45C-3915-B55DD09A3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824" y="1353946"/>
            <a:ext cx="6496050" cy="5172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EDC565-EA96-852C-71E6-486B3F511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650" y="1490738"/>
            <a:ext cx="5205079" cy="502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450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31BE4-CC0B-7B73-4773-075A77B2D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320AB500-751E-876D-EAD2-C39006CC64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E592651-4FB1-4EEF-53E2-3C3148241A8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7218FC-4ED2-1D06-7093-97761D2237CC}"/>
              </a:ext>
            </a:extLst>
          </p:cNvPr>
          <p:cNvSpPr txBox="1"/>
          <p:nvPr/>
        </p:nvSpPr>
        <p:spPr>
          <a:xfrm>
            <a:off x="4900689" y="228854"/>
            <a:ext cx="512076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i="0" dirty="0">
                <a:solidFill>
                  <a:schemeClr val="bg1"/>
                </a:solidFill>
                <a:effectLst/>
                <a:latin typeface="-apple-system"/>
              </a:rPr>
              <a:t>НЕ ТОЛЬКО УЧЕБА…</a:t>
            </a:r>
            <a:endParaRPr lang="ru-RU" sz="4000" b="1" dirty="0">
              <a:solidFill>
                <a:schemeClr val="bg1"/>
              </a:solidFill>
            </a:endParaRPr>
          </a:p>
          <a:p>
            <a:pPr algn="just"/>
            <a:b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  <a:t>   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F912BC-3630-5212-D044-7336B8160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645" y="1490738"/>
            <a:ext cx="5474710" cy="477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A3665F-3CD8-0977-231D-C6CCD93E4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781" y="1454748"/>
            <a:ext cx="5948219" cy="4844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835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302B7-7F4F-8932-2AF7-C632B047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FC6DD220-995D-240A-A670-19B925E165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7328515E-A509-2EE9-DE31-4EAB06E547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DE4A89-69B6-4799-8FA7-92473CBACEF5}"/>
              </a:ext>
            </a:extLst>
          </p:cNvPr>
          <p:cNvSpPr txBox="1"/>
          <p:nvPr/>
        </p:nvSpPr>
        <p:spPr>
          <a:xfrm>
            <a:off x="4900689" y="228854"/>
            <a:ext cx="512076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i="0" dirty="0">
                <a:solidFill>
                  <a:schemeClr val="bg1"/>
                </a:solidFill>
                <a:effectLst/>
                <a:latin typeface="-apple-system"/>
              </a:rPr>
              <a:t>НЕ ТОЛЬКО УЧЕБА…</a:t>
            </a:r>
            <a:endParaRPr lang="ru-RU" sz="4000" b="1" dirty="0">
              <a:solidFill>
                <a:schemeClr val="bg1"/>
              </a:solidFill>
            </a:endParaRPr>
          </a:p>
          <a:p>
            <a:pPr algn="just"/>
            <a:b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  <a:t>     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A9ED75-62E5-B685-685F-512945095C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9928"/>
          <a:stretch>
            <a:fillRect/>
          </a:stretch>
        </p:blipFill>
        <p:spPr>
          <a:xfrm>
            <a:off x="4800600" y="1719592"/>
            <a:ext cx="7286259" cy="47195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20FFE3-C504-F739-1F1B-7E1BEE482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576" y="1207908"/>
            <a:ext cx="4194474" cy="5557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913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C9E90-F52C-185E-0BA3-B9AB41D5F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2E247F11-E5BF-8D60-9B38-3B9834BA25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85F5C78-BD1B-C12D-8C16-6B8504B36A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D76010F8-6F6A-119E-F649-81A5DF59D82D}"/>
              </a:ext>
            </a:extLst>
          </p:cNvPr>
          <p:cNvSpPr/>
          <p:nvPr/>
        </p:nvSpPr>
        <p:spPr>
          <a:xfrm>
            <a:off x="2262513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УНИВЕРСИТЕТСКОЙ КЛИНИКЕ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им. Е.М.БУРЦЕВА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Google Shape;93;p14">
            <a:extLst>
              <a:ext uri="{FF2B5EF4-FFF2-40B4-BE49-F238E27FC236}">
                <a16:creationId xmlns:a16="http://schemas.microsoft.com/office/drawing/2014/main" id="{A0E5391C-F3BC-E542-CEDF-C49C7666F839}"/>
              </a:ext>
            </a:extLst>
          </p:cNvPr>
          <p:cNvPicPr/>
          <p:nvPr/>
        </p:nvPicPr>
        <p:blipFill>
          <a:blip r:embed="rId4" cstate="print">
            <a:alphaModFix/>
          </a:blip>
          <a:stretch/>
        </p:blipFill>
        <p:spPr bwMode="auto">
          <a:xfrm>
            <a:off x="7839075" y="1291831"/>
            <a:ext cx="4244717" cy="2417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E3D9E8-4563-9DF4-F900-A516A5686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393" y="1857709"/>
            <a:ext cx="7054592" cy="45430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C28968-D60A-CBCF-E7A6-07DAF6FE8829}"/>
              </a:ext>
            </a:extLst>
          </p:cNvPr>
          <p:cNvSpPr txBox="1"/>
          <p:nvPr/>
        </p:nvSpPr>
        <p:spPr>
          <a:xfrm>
            <a:off x="7697529" y="3852727"/>
            <a:ext cx="463601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      29 и 30 июня занятия школы проходили в Университетской клинике им. Е.М. Бурцева. Программа этих двух дней была необычайно насыщенной и интересной. 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      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Ребята познакомились с системой маршрутизации пациентов при проведении медицинской реабилитации, узнали, что такое мультидисциплинарная реабилитационная команда и каковы функции и задачи всех ее участников.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F422D-F87B-D110-09F5-897390908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10C525A5-51D0-F14B-14FE-12F514EF0F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93056E3-F8B4-036C-EBE9-F764404083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E2CA50F6-A8CA-30A4-27F9-D3EDE97CE9D3}"/>
              </a:ext>
            </a:extLst>
          </p:cNvPr>
          <p:cNvSpPr/>
          <p:nvPr/>
        </p:nvSpPr>
        <p:spPr>
          <a:xfrm>
            <a:off x="2262513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УНИВЕРСИТЕТСКОЙ КЛИНИКЕ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им. Е.М.БУРЦЕВА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1BBE52-D076-CE98-2BDD-F077F0EAF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87" y="1041323"/>
            <a:ext cx="4123539" cy="55232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D6F542-7142-BB8B-3358-C830CB647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783" y="1600621"/>
            <a:ext cx="2909293" cy="45767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2FDAB4-836F-DD67-59A0-24B40B8B65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5666" y="1495759"/>
            <a:ext cx="3173909" cy="517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94BEE-0548-7FF5-3D4E-C72E187BC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D7701148-1C54-7CC5-6CED-DAC549BA70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C0F2ACD-F6CE-89F0-C847-2953D6870B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A1208AF7-B381-C6E2-A27B-25CF18C64E71}"/>
              </a:ext>
            </a:extLst>
          </p:cNvPr>
          <p:cNvSpPr/>
          <p:nvPr/>
        </p:nvSpPr>
        <p:spPr>
          <a:xfrm>
            <a:off x="2262513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УНИВЕРСИТЕТСКОЙ КЛИНИКЕ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им. Е.М.БУРЦЕВА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E8277-EE72-54CE-CF4D-A34DECD0FF6B}"/>
              </a:ext>
            </a:extLst>
          </p:cNvPr>
          <p:cNvSpPr txBox="1"/>
          <p:nvPr/>
        </p:nvSpPr>
        <p:spPr>
          <a:xfrm>
            <a:off x="8153400" y="2415127"/>
            <a:ext cx="376951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     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Ребята научились проводить и интерпретировать результаты основных тестов и шкал, применяемых в медицинской реабилитации.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-apple-system"/>
              </a:rPr>
              <a:t>    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5EAFE6-E3A6-E702-DCBB-BDA428BCF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83" y="1291831"/>
            <a:ext cx="3612059" cy="54371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CD33EA-96BA-E0A7-D732-63388CE036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4653"/>
          <a:stretch>
            <a:fillRect/>
          </a:stretch>
        </p:blipFill>
        <p:spPr>
          <a:xfrm>
            <a:off x="4742259" y="1600200"/>
            <a:ext cx="2658666" cy="468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FE9D-FF30-A130-E7B6-BF65462CC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5B8CEA4C-A194-CE0B-45B9-D90CF09F9A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275C647A-9659-0EB7-4CAA-CFAC57AADD2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A84BDCAF-6E77-7BAA-2EE8-71278EDA92C1}"/>
              </a:ext>
            </a:extLst>
          </p:cNvPr>
          <p:cNvSpPr/>
          <p:nvPr/>
        </p:nvSpPr>
        <p:spPr>
          <a:xfrm>
            <a:off x="2262513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УНИВЕРСИТЕТСКОЙ КЛИНИКЕ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им. Е.М.БУРЦЕВА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50FF27-1D8A-F969-45C3-83C5C66BE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62" y="1481996"/>
            <a:ext cx="3878300" cy="51720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DEE61E-81A1-540A-ADA0-FB0679531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725" y="1541694"/>
            <a:ext cx="6630213" cy="505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4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7F72E-C82D-A080-8DC7-A2D79E3D2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0606855B-0606-6A49-8E28-CD03E17FA1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A1E80151-5096-A836-C330-7F31C2F7F7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4" name="CustomShape 3">
            <a:extLst>
              <a:ext uri="{FF2B5EF4-FFF2-40B4-BE49-F238E27FC236}">
                <a16:creationId xmlns:a16="http://schemas.microsoft.com/office/drawing/2014/main" id="{B775FA1A-5BA2-C41B-70E6-EB28C4A8CD38}"/>
              </a:ext>
            </a:extLst>
          </p:cNvPr>
          <p:cNvSpPr/>
          <p:nvPr/>
        </p:nvSpPr>
        <p:spPr>
          <a:xfrm>
            <a:off x="805282" y="6257120"/>
            <a:ext cx="10846247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pc="-1" dirty="0">
                <a:latin typeface="Cambria" panose="02040503050406030204" pitchFamily="18" charset="0"/>
                <a:ea typeface="Cambria" panose="02040503050406030204" pitchFamily="18" charset="0"/>
              </a:rPr>
              <a:t>23 июня 2026г. КАФЕДРА НОРМАЛЬНОЙ ФИЗИОЛОГИИ принимала первый образовательный десант</a:t>
            </a:r>
            <a:endParaRPr lang="ru-RU" sz="2400" spc="-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5AF9F4B3-76F5-7E7C-9335-3ABE5B0C9981}"/>
              </a:ext>
            </a:extLst>
          </p:cNvPr>
          <p:cNvSpPr/>
          <p:nvPr/>
        </p:nvSpPr>
        <p:spPr>
          <a:xfrm>
            <a:off x="2564174" y="822143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 ТЕОРИИ К ПРАКТИКЕ…</a:t>
            </a:r>
            <a:endParaRPr lang="ru-RU" sz="54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118916-BA6E-B5EB-BF44-C867B823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601" y="2091473"/>
            <a:ext cx="4711832" cy="3400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880F25-DFA9-8565-22FE-7DD56BFF74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8034" y="1456859"/>
            <a:ext cx="3493341" cy="454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3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BE0E5-69B8-B0EB-0B46-CFB9503EC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1AC83B5D-E017-727F-E549-4BD5B048BC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887614BB-C398-9C5B-075D-90DAEC19A4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BCD5E97D-CC44-FA0F-8770-DDF964176526}"/>
              </a:ext>
            </a:extLst>
          </p:cNvPr>
          <p:cNvSpPr/>
          <p:nvPr/>
        </p:nvSpPr>
        <p:spPr>
          <a:xfrm>
            <a:off x="2262513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РЕАБИЛИТАЦИЯ ОНКОЛОГИЧЕСКИХ ПАЦИЕНТОВ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A3F081-6E56-EAED-EA81-AEDA60EBA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42" y="1576387"/>
            <a:ext cx="6896101" cy="50776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F46497-4DBB-1756-1AA2-EAD1F730F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2343150"/>
            <a:ext cx="4195763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CED58-4651-D9D5-389E-3D4625D5A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E5B0DE3B-A1EF-F764-F7D9-3556CC572A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C4C6A098-75B4-49A8-1FAE-C4BC90F01B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F23C29A6-0875-B903-29DB-32BF4CDBA9FF}"/>
              </a:ext>
            </a:extLst>
          </p:cNvPr>
          <p:cNvSpPr/>
          <p:nvPr/>
        </p:nvSpPr>
        <p:spPr>
          <a:xfrm>
            <a:off x="2262513" y="57575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РЕАБИЛИТАЦИЯ ОНКОЛОГИЧЕСКИХ ПАЦИЕНТОВ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E84719-6DEB-9B6A-5FF6-FD8A6E880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416" y="1323634"/>
            <a:ext cx="3879057" cy="51720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C4A25C-58E0-7186-4300-ACF08C95A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825" y="1743074"/>
            <a:ext cx="38100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7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8453-8FCF-0F4B-EF5E-C624DEE9C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5E7582F4-7649-ED68-22E9-ADD5767B0F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F2022F8-492C-8358-52EA-A2B6E55296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69982462-1321-8776-44D2-A4970B4DF64C}"/>
              </a:ext>
            </a:extLst>
          </p:cNvPr>
          <p:cNvSpPr/>
          <p:nvPr/>
        </p:nvSpPr>
        <p:spPr>
          <a:xfrm>
            <a:off x="2700663" y="505593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НЕМНОГО ОБ ОСНОВАХ </a:t>
            </a:r>
          </a:p>
          <a:p>
            <a:pPr algn="ctr">
              <a:lnSpc>
                <a:spcPct val="90000"/>
              </a:lnSpc>
            </a:pP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РЕФЛЕКСОТЕРАПИИ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3F91DA-906E-A062-8880-C8562B494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82" y="951808"/>
            <a:ext cx="4060643" cy="56704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E6882D-5B49-6288-4875-D966F6173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6925" y="1714500"/>
            <a:ext cx="5915025" cy="476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9BF01-4F1A-7465-BB65-544C07DB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5004DE91-DB16-C4FD-613E-B55BCA5DC0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D290DD0-9C48-7788-8DBF-19DDCBC1CF4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A328E8BE-0046-5845-2340-261C3F4C8796}"/>
              </a:ext>
            </a:extLst>
          </p:cNvPr>
          <p:cNvSpPr/>
          <p:nvPr/>
        </p:nvSpPr>
        <p:spPr>
          <a:xfrm>
            <a:off x="1936536" y="475904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СЛУХО-РЕЧЕВАЯ РЕАБИЛИТАЦИЯ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B9F077-FB4B-F35C-95E8-0074C54B2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001" y="1407318"/>
            <a:ext cx="3889773" cy="51863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ECBA9B-E459-016B-CFF3-0D802902D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624" y="1407318"/>
            <a:ext cx="6356151" cy="518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6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4C53E-F44F-221B-EBC5-D37961726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820451D1-2030-C9BD-0F13-9FA560FBB8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A147A7F-949D-F397-17B6-36B1C8F67E1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BD8D256A-39EC-3034-D515-4363CA9F39DB}"/>
              </a:ext>
            </a:extLst>
          </p:cNvPr>
          <p:cNvSpPr/>
          <p:nvPr/>
        </p:nvSpPr>
        <p:spPr>
          <a:xfrm>
            <a:off x="1950929" y="372757"/>
            <a:ext cx="10372544" cy="72219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6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СЛУХО-РЕЧЕВАЯ РЕАБИЛИТАЦИЯ </a:t>
            </a:r>
            <a:endParaRPr lang="ru-RU" sz="36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7265DA-958A-7091-4EE9-222735545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676" y="1467708"/>
            <a:ext cx="3889773" cy="51863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230EDC-15AE-CE0E-83D8-12FFAA535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201" y="1467708"/>
            <a:ext cx="3889773" cy="518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6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6703" y="2080379"/>
            <a:ext cx="681680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Желаем ВАМ найти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свое призвание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в медицине!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25292E-5BC7-A6C5-4B3F-08B2628933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14" r="56705"/>
          <a:stretch>
            <a:fillRect/>
          </a:stretch>
        </p:blipFill>
        <p:spPr>
          <a:xfrm>
            <a:off x="371475" y="1228724"/>
            <a:ext cx="3958894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00269-7B7C-81ED-A4DA-2094B466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78031DF4-17CF-08A6-EBCE-71C24DD420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FC0E31BB-A287-8C2F-124E-95827E46D4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0D396D-BBEE-4DDC-8957-3DA7206780CF}"/>
              </a:ext>
            </a:extLst>
          </p:cNvPr>
          <p:cNvSpPr txBox="1"/>
          <p:nvPr/>
        </p:nvSpPr>
        <p:spPr>
          <a:xfrm>
            <a:off x="310299" y="1448835"/>
            <a:ext cx="593967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-apple-system"/>
              </a:rPr>
              <a:t>Что было в программе:</a:t>
            </a:r>
            <a:endParaRPr lang="ru-RU" sz="2800" b="1" dirty="0"/>
          </a:p>
          <a:p>
            <a:pPr indent="0" algn="l">
              <a:buNone/>
            </a:pPr>
            <a:b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ru-RU" sz="1800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just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       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Заведующий кафедрой, профессор С.Б. Назаров, рассказал гостям об истории создания лаборатории нейрофизиологии. Отдельное внимание уделили многолетнему и продуктивному партнерству нашего вуза с компанией ООО «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-apple-system"/>
              </a:rPr>
              <a:t>Нейрософт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».</a:t>
            </a:r>
          </a:p>
          <a:p>
            <a:pPr algn="just">
              <a:buNone/>
            </a:pPr>
            <a:r>
              <a:rPr lang="ru-RU" sz="2000" dirty="0">
                <a:solidFill>
                  <a:srgbClr val="000000"/>
                </a:solidFill>
                <a:latin typeface="-apple-system"/>
              </a:rPr>
              <a:t>      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Преподаватель кафедры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-apple-system"/>
              </a:rPr>
              <a:t>Д.А.Скорлупкин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 продемонстрировал в действии новейший компьютерный электроэнцефалограф. </a:t>
            </a:r>
          </a:p>
          <a:p>
            <a:pPr algn="just">
              <a:buNone/>
            </a:pPr>
            <a:r>
              <a:rPr lang="ru-RU" sz="2000" dirty="0">
                <a:solidFill>
                  <a:srgbClr val="000000"/>
                </a:solidFill>
                <a:latin typeface="-apple-system"/>
              </a:rPr>
              <a:t>    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Студенты увидели возможности современной техники в диагностике и исследованиях.</a:t>
            </a:r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DF54B8-7D5C-6B7D-BBB5-32D051D970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871"/>
          <a:stretch>
            <a:fillRect/>
          </a:stretch>
        </p:blipFill>
        <p:spPr>
          <a:xfrm>
            <a:off x="6843859" y="575036"/>
            <a:ext cx="4933753" cy="603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1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7EC43-39D6-BCDD-FB7C-3D47FE450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6A72E702-6BB8-D3B3-3E54-68DE2E4A65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E43B560-2C51-65FC-8169-403D17486EC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331978"/>
            <a:ext cx="2688224" cy="543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2C1C61-38C1-814F-13B2-D7C14C3B1CD7}"/>
              </a:ext>
            </a:extLst>
          </p:cNvPr>
          <p:cNvSpPr txBox="1"/>
          <p:nvPr/>
        </p:nvSpPr>
        <p:spPr>
          <a:xfrm>
            <a:off x="414625" y="2287821"/>
            <a:ext cx="559520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-apple-system"/>
              </a:rPr>
              <a:t>Что было в программе:</a:t>
            </a:r>
            <a:endParaRPr lang="ru-RU" sz="2800" b="1" dirty="0"/>
          </a:p>
          <a:p>
            <a:b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  <a:t>    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Доцент </a:t>
            </a:r>
            <a:r>
              <a:rPr lang="ru-RU" dirty="0"/>
              <a:t>Евгения Владимировна Пчелинцева провела для участников захватывающий мастер-класс по когнитивному тренингу. Гости смогли лично испытать методики развития функций мозга.</a:t>
            </a:r>
          </a:p>
          <a:p>
            <a:br>
              <a:rPr lang="ru-RU" dirty="0"/>
            </a:br>
            <a:endParaRPr lang="ru-RU" dirty="0"/>
          </a:p>
          <a:p>
            <a:r>
              <a:rPr lang="ru-RU" dirty="0"/>
              <a:t>Такие встречи укрепляют профессиональные связи и открывают новые горизонты для будущих врачей обеих стран!</a:t>
            </a:r>
            <a:endParaRPr lang="ru-RU" sz="1800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CB49D5-69B9-A7A9-157C-0BFD929A3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971" y="652445"/>
            <a:ext cx="5701884" cy="549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7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23B5-0524-16ED-0764-76E46A94D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7B89DBB8-E905-49A9-B640-D9EECE8328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081C6DA-EFF0-BC94-FD56-D28C7821C1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7F1B00B7-0C78-BBEC-4D4B-25F852C04455}"/>
              </a:ext>
            </a:extLst>
          </p:cNvPr>
          <p:cNvSpPr/>
          <p:nvPr/>
        </p:nvSpPr>
        <p:spPr>
          <a:xfrm>
            <a:off x="1744043" y="1405192"/>
            <a:ext cx="10372544" cy="3442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spc="-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ДЕТСКАЯ РЕАБИЛИТАЦИЯ – ЭТО ВАЖНО…</a:t>
            </a:r>
            <a:endParaRPr lang="ru-RU" sz="5400" spc="-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5744E2-F97F-35CF-3CD1-0208A62A4DB6}"/>
              </a:ext>
            </a:extLst>
          </p:cNvPr>
          <p:cNvSpPr txBox="1"/>
          <p:nvPr/>
        </p:nvSpPr>
        <p:spPr>
          <a:xfrm>
            <a:off x="299301" y="2406755"/>
            <a:ext cx="61604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>
                <a:solidFill>
                  <a:srgbClr val="000000"/>
                </a:solidFill>
                <a:latin typeface="-apple-system"/>
              </a:rPr>
              <a:t>Р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ебята посетили 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-apple-system"/>
              </a:rPr>
              <a:t>НИИ материнства и детства имени В.Н. Городкова,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 где увидели медицину в действии: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Операционный блок: будущие врачи наблюдали за работой хирургов в эндоскопической операционной.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DAAD6C-0D75-60B3-0FF8-74ACD9CB3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315" y="2406755"/>
            <a:ext cx="3497849" cy="435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0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8D1EB-2C95-029D-0F11-9E74242A6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35232C8B-37B0-3F68-2F4B-00F1177D7C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F7AA908B-C363-81D8-97ED-48B65C98584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DEA1DB-A7AB-9F6D-DB3E-77DD0A72C89B}"/>
              </a:ext>
            </a:extLst>
          </p:cNvPr>
          <p:cNvSpPr txBox="1"/>
          <p:nvPr/>
        </p:nvSpPr>
        <p:spPr>
          <a:xfrm>
            <a:off x="110765" y="1716414"/>
            <a:ext cx="484773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-apple-system"/>
              </a:rPr>
              <a:t>Симуляционный центр: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знакомство с инновационными тренажерами и современными методами обучения.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-apple-system"/>
              </a:rPr>
              <a:t>Реабилитация и физиотерапия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: эксперты института поделились уникальным опытом восстановления пациентов и оказания помощи детям с нарушениями НС.</a:t>
            </a:r>
            <a:endParaRPr lang="ru-RU" sz="2000" dirty="0"/>
          </a:p>
          <a:p>
            <a:pPr indent="0" algn="just">
              <a:buNone/>
            </a:pPr>
            <a:b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Такие встречи — это не только учеба, но и крепкая профессиональная дружба между регионами и странами – подчеркнула директор института Анна Ивановна Малышкина</a:t>
            </a:r>
            <a:endParaRPr lang="ru-RU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208771-2E75-4DC5-DA02-0860B86E4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0786" y="1964972"/>
            <a:ext cx="3310449" cy="46533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EF5441-16D1-4DB4-C1EB-34F6B78F1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7885" y="203928"/>
            <a:ext cx="3310449" cy="45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86B0C-86BE-39B6-C7A7-1319D2824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818CD967-10FA-64E5-9419-ACF6EE37D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8A977647-21B5-C212-DDD2-A1E22866E8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A47681-966D-9158-7CF2-FC49AD345BE3}"/>
              </a:ext>
            </a:extLst>
          </p:cNvPr>
          <p:cNvSpPr txBox="1"/>
          <p:nvPr/>
        </p:nvSpPr>
        <p:spPr>
          <a:xfrm>
            <a:off x="985872" y="1555327"/>
            <a:ext cx="386347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Детский реабилитационный центр </a:t>
            </a:r>
            <a:r>
              <a:rPr lang="ru-RU" sz="28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ОБУЗ «Детская городская клиническая больница № 5</a:t>
            </a:r>
            <a:r>
              <a:rPr lang="ru-RU" sz="2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большим удовольствием принимал гостей — студентов.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40A5FF-19EA-8645-4C00-85DC26825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9169" y="573383"/>
            <a:ext cx="6817958" cy="540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84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E189-F20C-D507-4A41-D9AE1D1D0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C5281DC1-315D-D022-3B3E-E951B959BC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44C3EC8-DCD9-1832-603F-3C91D661B8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F31371-3F03-86BE-790A-30F4E8AB4593}"/>
              </a:ext>
            </a:extLst>
          </p:cNvPr>
          <p:cNvSpPr txBox="1"/>
          <p:nvPr/>
        </p:nvSpPr>
        <p:spPr>
          <a:xfrm>
            <a:off x="966853" y="1417671"/>
            <a:ext cx="3290822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effectLst/>
              </a:rPr>
              <a:t>      </a:t>
            </a:r>
            <a:r>
              <a:rPr lang="ru-RU" sz="2800" b="0" i="0" dirty="0">
                <a:effectLst/>
              </a:rPr>
              <a:t>Детский реабилитационный центр </a:t>
            </a:r>
            <a:r>
              <a:rPr lang="ru-RU" sz="2800" b="1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ОБУЗ «Детская городская клиническая больница № 5</a:t>
            </a:r>
            <a:r>
              <a:rPr lang="ru-RU" sz="2800" b="1" i="0" dirty="0">
                <a:effectLst/>
              </a:rPr>
              <a:t> </a:t>
            </a:r>
          </a:p>
          <a:p>
            <a:pPr algn="ctr"/>
            <a:r>
              <a:rPr lang="ru-RU" sz="2800" b="0" i="0" dirty="0">
                <a:effectLst/>
              </a:rPr>
              <a:t>с большим удовольствием принимал гостей — студентов.</a:t>
            </a:r>
          </a:p>
          <a:p>
            <a:pPr algn="just"/>
            <a:r>
              <a:rPr lang="ru-RU" sz="2400" dirty="0">
                <a:latin typeface="-apple-system"/>
              </a:rPr>
              <a:t>    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C2181F-F72A-7006-2929-BB802468DF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9781" y="812800"/>
            <a:ext cx="7287491" cy="553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1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558DE-4699-EE0A-668E-153C83D42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синий, Цвет электрик, размытие, Лазурь&#10;&#10;Автоматически созданное описание">
            <a:extLst>
              <a:ext uri="{FF2B5EF4-FFF2-40B4-BE49-F238E27FC236}">
                <a16:creationId xmlns:a16="http://schemas.microsoft.com/office/drawing/2014/main" id="{C9B3BE52-9CDF-A9E7-F7AA-F6FC3AD2FD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Шрифт, текст, символ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6FC870F-C229-F2C5-8633-CFF4764070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387" y="203928"/>
            <a:ext cx="2688224" cy="5439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3DC817-6D28-2BD7-3A0B-BCA003DCFE74}"/>
              </a:ext>
            </a:extLst>
          </p:cNvPr>
          <p:cNvSpPr txBox="1"/>
          <p:nvPr/>
        </p:nvSpPr>
        <p:spPr>
          <a:xfrm>
            <a:off x="229387" y="4919008"/>
            <a:ext cx="75915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-apple-system"/>
              </a:rPr>
              <a:t>       Состоялось знакомство</a:t>
            </a:r>
            <a:r>
              <a:rPr lang="ru-RU" sz="2400" dirty="0"/>
              <a:t> с работой центра,  показали, как организована детская реабилитация — от амбулаторного этапа до круглосуточного стационара, рассказали о маленьких пациентах и провели мастер-класс по Войта-терапии.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FC55FC-AD30-04CB-D965-D723A18D2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599" y="203928"/>
            <a:ext cx="3535417" cy="46953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35C905-D27A-4667-C9C0-DC6BDB060F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2517" y="747880"/>
            <a:ext cx="3900096" cy="59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3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568</Words>
  <Application>Microsoft Office PowerPoint</Application>
  <PresentationFormat>Широкоэкранный</PresentationFormat>
  <Paragraphs>68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-apple-system</vt:lpstr>
      <vt:lpstr>Aptos</vt:lpstr>
      <vt:lpstr>Aptos Display</vt:lpstr>
      <vt:lpstr>Arial</vt:lpstr>
      <vt:lpstr>Calibri</vt:lpstr>
      <vt:lpstr>Calibri Light</vt:lpstr>
      <vt:lpstr>Cambria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17</cp:revision>
  <dcterms:created xsi:type="dcterms:W3CDTF">2026-07-02T14:22:20Z</dcterms:created>
  <dcterms:modified xsi:type="dcterms:W3CDTF">2026-07-03T09:08:29Z</dcterms:modified>
</cp:coreProperties>
</file>