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77" r:id="rId3"/>
    <p:sldId id="259" r:id="rId4"/>
    <p:sldId id="260" r:id="rId5"/>
    <p:sldId id="283" r:id="rId6"/>
    <p:sldId id="284" r:id="rId7"/>
    <p:sldId id="285" r:id="rId8"/>
    <p:sldId id="261" r:id="rId9"/>
    <p:sldId id="263" r:id="rId10"/>
    <p:sldId id="264" r:id="rId11"/>
    <p:sldId id="286" r:id="rId12"/>
    <p:sldId id="270" r:id="rId13"/>
    <p:sldId id="287" r:id="rId14"/>
    <p:sldId id="288" r:id="rId15"/>
    <p:sldId id="289" r:id="rId16"/>
    <p:sldId id="271" r:id="rId17"/>
    <p:sldId id="290" r:id="rId18"/>
    <p:sldId id="272" r:id="rId19"/>
    <p:sldId id="278" r:id="rId20"/>
    <p:sldId id="280" r:id="rId21"/>
    <p:sldId id="281" r:id="rId22"/>
    <p:sldId id="282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28" autoAdjust="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CCFC1-FE52-400B-91EC-8C44A8F155C0}" type="datetimeFigureOut">
              <a:rPr lang="ru-RU" smtClean="0"/>
              <a:t>30.05.2017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03BCD-6A0F-4228-BFDA-D28589F5E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484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59D0D7EB-7DFF-40D4-945C-51B59C9BA136}" type="slidenum">
              <a:rPr lang="ru-RU" sz="1200">
                <a:latin typeface="Times New Roman" pitchFamily="18" charset="0"/>
              </a:rPr>
              <a:pPr algn="r" eaLnBrk="1" hangingPunct="1"/>
              <a:t>23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ru-RU" sz="1800" smtClean="0">
                <a:solidFill>
                  <a:schemeClr val="bg2"/>
                </a:solidFill>
                <a:latin typeface="Arial" pitchFamily="34" charset="0"/>
              </a:rPr>
              <a:t> </a:t>
            </a:r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25996-4682-4169-A069-82096319177F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888DE-23E2-4607-9C59-F5117C264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827088" y="26035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i="1" dirty="0" smtClean="0"/>
              <a:t/>
            </a:r>
            <a:br>
              <a:rPr lang="ru-RU" sz="2000" i="1" dirty="0" smtClean="0"/>
            </a:br>
            <a:endParaRPr lang="ru-RU" sz="2000" i="1" dirty="0" smtClean="0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31913" y="2133600"/>
            <a:ext cx="640080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Правила заполнения извещения о нежелательной реакции на лекарственное средство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Исход НЛР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Отмечаются варианты исходов:</a:t>
            </a:r>
          </a:p>
          <a:p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выздоровление без последствий</a:t>
            </a:r>
          </a:p>
          <a:p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улучшение состояния</a:t>
            </a:r>
          </a:p>
          <a:p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выздоровление с последствиями (указать)</a:t>
            </a:r>
          </a:p>
          <a:p>
            <a:r>
              <a:rPr lang="ru-RU" sz="2800" dirty="0"/>
              <a:t> ___________________________________</a:t>
            </a:r>
          </a:p>
          <a:p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состояние без изменений (еще не выздоровел)</a:t>
            </a:r>
          </a:p>
          <a:p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смерть возможно связана с нежелательной реакцией</a:t>
            </a:r>
          </a:p>
          <a:p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смерть не связана с нежелательной реакцией</a:t>
            </a:r>
          </a:p>
          <a:p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исход не известен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3200" dirty="0"/>
              <a:t>Результат прекращения приема подозреваемого лекарственного средства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1520" y="1844675"/>
            <a:ext cx="8892480" cy="4422775"/>
          </a:xfrm>
        </p:spPr>
        <p:txBody>
          <a:bodyPr>
            <a:normAutofit fontScale="70000" lnSpcReduction="20000"/>
          </a:bodyPr>
          <a:lstStyle/>
          <a:p>
            <a:pPr marL="609600" indent="-609600" eaLnBrk="1" hangingPunct="1">
              <a:lnSpc>
                <a:spcPct val="80000"/>
              </a:lnSpc>
              <a:buClr>
                <a:schemeClr val="tx2"/>
              </a:buClr>
              <a:buSzPct val="120000"/>
              <a:buFontTx/>
              <a:buChar char="•"/>
            </a:pPr>
            <a:r>
              <a:rPr lang="ru-RU" sz="29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Оценка результатов прекращения приёма подозреваемого лекарственного средства</a:t>
            </a:r>
            <a:r>
              <a:rPr lang="en-US" sz="29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9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явное улучшение</a:t>
            </a:r>
          </a:p>
          <a:p>
            <a:pPr marL="0" indent="0">
              <a:buNone/>
            </a:pPr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нет улучшения</a:t>
            </a:r>
          </a:p>
          <a:p>
            <a:pPr marL="0" indent="0">
              <a:buNone/>
            </a:pPr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не отменялось</a:t>
            </a:r>
          </a:p>
          <a:p>
            <a:pPr marL="0" indent="0">
              <a:buNone/>
            </a:pPr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неизвестно</a:t>
            </a:r>
          </a:p>
          <a:p>
            <a:pPr marL="0" indent="0">
              <a:buNone/>
            </a:pPr>
            <a:r>
              <a:rPr lang="ru-RU" sz="2800" dirty="0">
                <a:sym typeface="Wingdings"/>
              </a:rPr>
              <a:t></a:t>
            </a:r>
            <a:r>
              <a:rPr lang="ru-RU" sz="2800" dirty="0"/>
              <a:t> </a:t>
            </a:r>
            <a:r>
              <a:rPr lang="ru-RU" sz="2800" dirty="0" smtClean="0"/>
              <a:t>неприменимо</a:t>
            </a:r>
          </a:p>
          <a:p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причинно-следственной связи:</a:t>
            </a:r>
          </a:p>
          <a:p>
            <a:pPr marL="0" indent="0">
              <a:buNone/>
            </a:pPr>
            <a:r>
              <a:rPr lang="ru-RU" sz="2400" dirty="0">
                <a:sym typeface="Wingdings"/>
              </a:rPr>
              <a:t></a:t>
            </a:r>
            <a:r>
              <a:rPr lang="ru-RU" sz="2400" dirty="0"/>
              <a:t> достоверная</a:t>
            </a:r>
          </a:p>
          <a:p>
            <a:pPr marL="0" indent="0">
              <a:buNone/>
            </a:pPr>
            <a:r>
              <a:rPr lang="ru-RU" sz="2400" dirty="0">
                <a:sym typeface="Wingdings"/>
              </a:rPr>
              <a:t></a:t>
            </a:r>
            <a:r>
              <a:rPr lang="ru-RU" sz="2400" dirty="0"/>
              <a:t> вероятная</a:t>
            </a:r>
          </a:p>
          <a:p>
            <a:pPr marL="0" indent="0">
              <a:buNone/>
            </a:pPr>
            <a:r>
              <a:rPr lang="ru-RU" sz="2400" dirty="0">
                <a:sym typeface="Wingdings"/>
              </a:rPr>
              <a:t></a:t>
            </a:r>
            <a:r>
              <a:rPr lang="ru-RU" sz="2400" dirty="0"/>
              <a:t> возможная</a:t>
            </a:r>
          </a:p>
          <a:p>
            <a:pPr marL="0" indent="0">
              <a:buNone/>
            </a:pPr>
            <a:r>
              <a:rPr lang="ru-RU" sz="2400" dirty="0">
                <a:sym typeface="Wingdings"/>
              </a:rPr>
              <a:t></a:t>
            </a:r>
            <a:r>
              <a:rPr lang="ru-RU" sz="2400" dirty="0"/>
              <a:t> сомнительная</a:t>
            </a:r>
          </a:p>
          <a:p>
            <a:pPr marL="0" indent="0">
              <a:buNone/>
            </a:pPr>
            <a:r>
              <a:rPr lang="ru-RU" sz="2400" dirty="0">
                <a:sym typeface="Wingdings"/>
              </a:rPr>
              <a:t></a:t>
            </a:r>
            <a:r>
              <a:rPr lang="ru-RU" sz="2400" dirty="0"/>
              <a:t> условная</a:t>
            </a:r>
          </a:p>
          <a:p>
            <a:pPr marL="0" indent="0">
              <a:buNone/>
            </a:pPr>
            <a:r>
              <a:rPr lang="ru-RU" sz="2400" dirty="0">
                <a:sym typeface="Wingdings"/>
              </a:rPr>
              <a:t></a:t>
            </a:r>
            <a:r>
              <a:rPr lang="ru-RU" sz="2400" dirty="0"/>
              <a:t> не подлежащая классификации</a:t>
            </a:r>
            <a:endParaRPr lang="ru-RU" sz="1400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51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Сопутствующие заболевания, иные состояния или факторы риска</a:t>
            </a: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714488"/>
            <a:ext cx="9144000" cy="441167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2800" dirty="0" smtClean="0">
                <a:cs typeface="Arial" charset="0"/>
              </a:rPr>
              <a:t>   </a:t>
            </a: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Обратить внимание на предрасполагающие </a:t>
            </a:r>
            <a:r>
              <a:rPr lang="en-US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способствующие факторы</a:t>
            </a:r>
            <a:r>
              <a:rPr lang="en-US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нарушение функции печени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почек</a:t>
            </a: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сахарный диабет</a:t>
            </a: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сосудистые заболевания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аллергические заболевания</a:t>
            </a: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аутоиммунные заболевания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иммунодефицитные состояния</a:t>
            </a: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хронические интоксикации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алкоголь, курение</a:t>
            </a: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физиологические состояния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беременность и др.</a:t>
            </a: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endParaRPr lang="ru-RU" sz="2000" dirty="0" smtClean="0">
              <a:cs typeface="Arial" charset="0"/>
            </a:endParaRP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endParaRPr lang="ru-RU" sz="2000" dirty="0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Предпринятые меры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ym typeface="Wingdings"/>
              </a:rPr>
              <a:t></a:t>
            </a:r>
            <a:r>
              <a:rPr lang="ru-RU" dirty="0"/>
              <a:t> без лечения</a:t>
            </a:r>
          </a:p>
          <a:p>
            <a:pPr marL="0" indent="0">
              <a:buNone/>
            </a:pPr>
            <a:r>
              <a:rPr lang="ru-RU" dirty="0">
                <a:sym typeface="Wingdings"/>
              </a:rPr>
              <a:t></a:t>
            </a:r>
            <a:r>
              <a:rPr lang="ru-RU" dirty="0"/>
              <a:t> отмена подозреваемого лекарственного средства</a:t>
            </a:r>
          </a:p>
          <a:p>
            <a:pPr marL="0" indent="0">
              <a:buNone/>
            </a:pPr>
            <a:r>
              <a:rPr lang="ru-RU" dirty="0">
                <a:sym typeface="Wingdings"/>
              </a:rPr>
              <a:t></a:t>
            </a:r>
            <a:r>
              <a:rPr lang="ru-RU" dirty="0"/>
              <a:t> снижение дозы подозреваемого лекарственного средства</a:t>
            </a:r>
          </a:p>
          <a:p>
            <a:pPr marL="0" indent="0">
              <a:buNone/>
            </a:pPr>
            <a:r>
              <a:rPr lang="ru-RU" dirty="0">
                <a:sym typeface="Wingdings"/>
              </a:rPr>
              <a:t></a:t>
            </a:r>
            <a:r>
              <a:rPr lang="ru-RU" dirty="0"/>
              <a:t> отмена сопутствующего лечения</a:t>
            </a:r>
          </a:p>
          <a:p>
            <a:pPr marL="0" indent="0">
              <a:buNone/>
            </a:pPr>
            <a:r>
              <a:rPr lang="ru-RU" dirty="0">
                <a:sym typeface="Wingdings"/>
              </a:rPr>
              <a:t></a:t>
            </a:r>
            <a:r>
              <a:rPr lang="ru-RU" dirty="0"/>
              <a:t> применение медикаментозной терапии</a:t>
            </a:r>
          </a:p>
          <a:p>
            <a:pPr marL="0" indent="0">
              <a:buNone/>
            </a:pPr>
            <a:r>
              <a:rPr lang="ru-RU" dirty="0">
                <a:sym typeface="Wingdings"/>
              </a:rPr>
              <a:t></a:t>
            </a:r>
            <a:r>
              <a:rPr lang="ru-RU" dirty="0"/>
              <a:t> немедикаментозная терапия (в том числе  хирургическое вмешательство)</a:t>
            </a:r>
          </a:p>
          <a:p>
            <a:pPr>
              <a:buFont typeface="Wingdings" pitchFamily="2" charset="2"/>
              <a:buChar char="¨"/>
            </a:pPr>
            <a:r>
              <a:rPr lang="ru-RU" dirty="0" smtClean="0"/>
              <a:t>другое</a:t>
            </a:r>
            <a:r>
              <a:rPr lang="ru-RU" dirty="0"/>
              <a:t>, </a:t>
            </a:r>
            <a:r>
              <a:rPr lang="ru-RU" dirty="0" smtClean="0"/>
              <a:t>указать</a:t>
            </a:r>
          </a:p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1"/>
                </a:solidFill>
              </a:rPr>
              <a:t>Указать  лекарственные </a:t>
            </a:r>
            <a:r>
              <a:rPr lang="ru-RU" b="1" dirty="0">
                <a:solidFill>
                  <a:schemeClr val="accent1"/>
                </a:solidFill>
              </a:rPr>
              <a:t>средства, применяемые для купирования нежелательной реакции (если потребовалась)</a:t>
            </a:r>
            <a:endParaRPr lang="ru-RU" b="1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1310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Критерий отнесения к серьезным нежелательным </a:t>
            </a:r>
            <a:r>
              <a:rPr lang="ru-RU" sz="3200" b="1" dirty="0" smtClean="0"/>
              <a:t>реакциям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смерть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угроза жизни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госпитализация или ее продление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врожденные аномалии  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инвалидность / нетрудоспособность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необходимость медицинского вмешательства для предотвращения вышеперечисленных состояний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неприменимо</a:t>
            </a:r>
          </a:p>
        </p:txBody>
      </p:sp>
    </p:spTree>
    <p:extLst>
      <p:ext uri="{BB962C8B-B14F-4D97-AF65-F5344CB8AC3E}">
        <p14:creationId xmlns:p14="http://schemas.microsoft.com/office/powerpoint/2010/main" val="185235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Отмечено ли повторение нежелательной реакции  после повторного назначения лекарственного средства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возобновление нежелательной реакции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отсутствие нежелательной реакции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повторно не назначалось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отсутствие нежелательной реакции при снижении дозы</a:t>
            </a:r>
          </a:p>
          <a:p>
            <a:r>
              <a:rPr lang="ru-RU" dirty="0">
                <a:sym typeface="Wingdings"/>
              </a:rPr>
              <a:t></a:t>
            </a:r>
            <a:r>
              <a:rPr lang="ru-RU" dirty="0"/>
              <a:t> неизвестно</a:t>
            </a:r>
          </a:p>
        </p:txBody>
      </p:sp>
    </p:spTree>
    <p:extLst>
      <p:ext uri="{BB962C8B-B14F-4D97-AF65-F5344CB8AC3E}">
        <p14:creationId xmlns:p14="http://schemas.microsoft.com/office/powerpoint/2010/main" val="287569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Статус подозреваемого лекарственного средства</a:t>
            </a: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844675"/>
            <a:ext cx="9144000" cy="4422775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SzPct val="135000"/>
              <a:buFontTx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Широкая клиническая практика</a:t>
            </a:r>
          </a:p>
          <a:p>
            <a:pPr eaLnBrk="1" hangingPunct="1">
              <a:buClr>
                <a:srgbClr val="FF0000"/>
              </a:buClr>
              <a:buSzPct val="135000"/>
              <a:buFont typeface="Wingdings" pitchFamily="2" charset="2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chemeClr val="tx2"/>
              </a:buClr>
              <a:buSzPct val="135000"/>
              <a:buFontTx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Клинические испытания (№ протокола,      название испытания)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Важная дополнительная информация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Данные клинических, лабораторных, рентгенологических исследований и аутопсии, включая определение концентрации лекарственных средств в крови (тканях), если таковые имеются и связаны с нежелательной реакцией (пожалуйста, приведите даты):</a:t>
            </a:r>
          </a:p>
          <a:p>
            <a:endParaRPr lang="ru-RU" dirty="0"/>
          </a:p>
          <a:p>
            <a:r>
              <a:rPr lang="ru-RU" dirty="0"/>
              <a:t>Сопутствующие заболевания, анамнестические данные: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Подозреваемые лекарственные взаимодействия: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Для врожденных аномалий указать все другие ЛС, принимаемые во время беременности, а также дату последней менструации: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227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Rot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ДОЛЖНОСТЬ.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ФАМИЛИЯ.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ИМЯ.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ОТЧЕСТВО.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ПОДПИСЬ.</a:t>
            </a:r>
            <a:r>
              <a:rPr lang="ru-RU" sz="6600" dirty="0" smtClean="0">
                <a:cs typeface="Arial" charset="0"/>
              </a:rPr>
              <a:t/>
            </a:r>
            <a:br>
              <a:rPr lang="ru-RU" sz="6600" dirty="0" smtClean="0">
                <a:cs typeface="Arial" charset="0"/>
              </a:rPr>
            </a:br>
            <a:r>
              <a:rPr lang="ru-RU" sz="6600" dirty="0" smtClean="0">
                <a:cs typeface="Arial" charset="0"/>
              </a:rPr>
              <a:t/>
            </a:r>
            <a:br>
              <a:rPr lang="ru-RU" sz="6600" dirty="0" smtClean="0">
                <a:cs typeface="Arial" charset="0"/>
              </a:rPr>
            </a:br>
            <a:endParaRPr lang="ru-RU" sz="6600" dirty="0" smtClean="0">
              <a:cs typeface="Arial" charset="0"/>
            </a:endParaRPr>
          </a:p>
        </p:txBody>
      </p:sp>
      <p:sp>
        <p:nvSpPr>
          <p:cNvPr id="18438" name="Rectangle 6"/>
          <p:cNvSpPr>
            <a:spLocks noGrp="1" noRot="1" noChangeArrowheads="1"/>
          </p:cNvSpPr>
          <p:nvPr>
            <p:ph type="subTitle" idx="1"/>
          </p:nvPr>
        </p:nvSpPr>
        <p:spPr>
          <a:xfrm>
            <a:off x="0" y="4365625"/>
            <a:ext cx="91440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solidFill>
                  <a:schemeClr val="accent2"/>
                </a:solidFill>
                <a:cs typeface="Arial" charset="0"/>
              </a:rPr>
              <a:t>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Наиболее часто встречаемые ошибки заполнения извещений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2286000"/>
            <a:ext cx="9144000" cy="38401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0000"/>
              </a:buClr>
              <a:buSzPct val="135000"/>
              <a:buFont typeface="Wingdings" pitchFamily="2" charset="2"/>
              <a:buChar char="ü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не указываются названия лекарственных средств (как подозреваемого, так и одновременно принимаемого ЛС)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SzPct val="135000"/>
              <a:buFont typeface="Wingdings" pitchFamily="2" charset="2"/>
              <a:buChar char="ü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нет сообщений о производителе лекарственного средства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SzPct val="135000"/>
              <a:buFont typeface="Wingdings" pitchFamily="2" charset="2"/>
              <a:buChar char="ü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отсутствие или слишком краткое описание подозреваемой побочной реакции;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SzPct val="135000"/>
              <a:buFont typeface="Wingdings" pitchFamily="2" charset="2"/>
              <a:buChar char="ü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нет сведений о лекарственной форме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SzPct val="135000"/>
              <a:buFont typeface="Wingdings" pitchFamily="2" charset="2"/>
              <a:buChar char="ü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отсутствие информации о способе медицинского применения, режиме дозирования  и продолжительности терапии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SzPct val="135000"/>
              <a:buFont typeface="Wingdings" pitchFamily="2" charset="2"/>
              <a:buChar char="ü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отсутствуют результаты исходов и результаты прекращения приёма;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SzPct val="135000"/>
              <a:buFont typeface="Wingdings" pitchFamily="2" charset="2"/>
              <a:buChar char="ü"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нет данных о специалисте, заполнившем извещение о ППР.</a:t>
            </a:r>
          </a:p>
          <a:p>
            <a:pPr eaLnBrk="1" hangingPunct="1">
              <a:lnSpc>
                <a:spcPct val="80000"/>
              </a:lnSpc>
              <a:buClr>
                <a:srgbClr val="FF0000"/>
              </a:buClr>
              <a:buSzPct val="135000"/>
              <a:buFont typeface="Wingdings" pitchFamily="2" charset="2"/>
              <a:buChar char="ü"/>
            </a:pPr>
            <a:endParaRPr lang="ru-RU" sz="2000" i="1" smtClean="0"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000" i="1" smtClean="0">
              <a:cs typeface="Arial" pitchFamily="34" charset="0"/>
            </a:endParaRPr>
          </a:p>
        </p:txBody>
      </p:sp>
      <p:sp>
        <p:nvSpPr>
          <p:cNvPr id="61444" name="Прямоугольник 3"/>
          <p:cNvSpPr>
            <a:spLocks noChangeArrowheads="1"/>
          </p:cNvSpPr>
          <p:nvPr/>
        </p:nvSpPr>
        <p:spPr bwMode="auto">
          <a:xfrm>
            <a:off x="0" y="6215063"/>
            <a:ext cx="9144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200" b="1">
                <a:latin typeface="Calibri" pitchFamily="34" charset="0"/>
              </a:rPr>
              <a:t>РУП “Центр экспертиз и испытаний в здравоохранении”, </a:t>
            </a:r>
            <a:r>
              <a:rPr lang="ru-RU" sz="1200" b="1" i="1">
                <a:latin typeface="Calibri" pitchFamily="34" charset="0"/>
              </a:rPr>
              <a:t>Республиканская клинико-фармакологическая лаборатория, Кучко А.М.</a:t>
            </a:r>
            <a:endParaRPr lang="ru-RU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41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4103688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76250"/>
            <a:ext cx="4176712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6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676275"/>
            <a:ext cx="8926512" cy="568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694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8636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Требования к заполнению Извещения</a:t>
            </a:r>
            <a:br>
              <a:rPr lang="ru-RU" sz="3200" b="1" dirty="0" smtClean="0"/>
            </a:br>
            <a:endParaRPr lang="ru-RU" sz="3200" dirty="0" smtClean="0"/>
          </a:p>
        </p:txBody>
      </p:sp>
      <p:sp>
        <p:nvSpPr>
          <p:cNvPr id="63491" name="Объект 2"/>
          <p:cNvSpPr>
            <a:spLocks noGrp="1"/>
          </p:cNvSpPr>
          <p:nvPr>
            <p:ph idx="1"/>
          </p:nvPr>
        </p:nvSpPr>
        <p:spPr>
          <a:xfrm>
            <a:off x="468313" y="981075"/>
            <a:ext cx="8218487" cy="4886325"/>
          </a:xfrm>
        </p:spPr>
        <p:txBody>
          <a:bodyPr/>
          <a:lstStyle/>
          <a:p>
            <a:r>
              <a:rPr lang="ru-RU" sz="2200" b="1" smtClean="0"/>
              <a:t>Извещение заполняется печатным или рукописным текстом на русском или белорусском языке.</a:t>
            </a:r>
          </a:p>
          <a:p>
            <a:r>
              <a:rPr lang="ru-RU" sz="2200" b="1" smtClean="0"/>
              <a:t>Извещение направляется в УП «Центр экспертиз и испытаний в здравоохранении» и организацию, реализовавшую медицинское изделие, не позднее 10 дней с момента выявления факта побочных реакций, недостатков, неисправностей или несоответствий применяемого медицинского изделия установленным требованиям. </a:t>
            </a:r>
          </a:p>
          <a:p>
            <a:r>
              <a:rPr lang="ru-RU" sz="2200" b="1" smtClean="0"/>
              <a:t>Извещение подписывается исполнителем и руководителем организации с указанием фамилии и инициалов, а также проставлением гербовой (круглой) печати организации. </a:t>
            </a:r>
          </a:p>
          <a:p>
            <a:r>
              <a:rPr lang="ru-RU" sz="2200" b="1" smtClean="0"/>
              <a:t>В извещении заполняются все пункты без исключения</a:t>
            </a:r>
            <a:r>
              <a:rPr lang="ru-RU" sz="200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441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8636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Требования к заполнению Извещения</a:t>
            </a:r>
            <a:br>
              <a:rPr lang="ru-RU" sz="3200" b="1" dirty="0" smtClean="0"/>
            </a:br>
            <a:endParaRPr lang="ru-RU" sz="3200" dirty="0" smtClean="0"/>
          </a:p>
        </p:txBody>
      </p:sp>
      <p:sp>
        <p:nvSpPr>
          <p:cNvPr id="64515" name="Объект 2"/>
          <p:cNvSpPr>
            <a:spLocks noGrp="1"/>
          </p:cNvSpPr>
          <p:nvPr>
            <p:ph idx="1"/>
          </p:nvPr>
        </p:nvSpPr>
        <p:spPr>
          <a:xfrm>
            <a:off x="468313" y="981075"/>
            <a:ext cx="8218487" cy="4886325"/>
          </a:xfrm>
        </p:spPr>
        <p:txBody>
          <a:bodyPr/>
          <a:lstStyle/>
          <a:p>
            <a:r>
              <a:rPr lang="ru-RU" sz="2200" b="1" smtClean="0"/>
              <a:t>В строке «выявленные побочные реакции, недостатки, неисправности или несоответствия», обозначенной знаком *, должно быть указано полное и точное описание побочной реакции, недостатка, неисправности или несоответствия. </a:t>
            </a:r>
          </a:p>
          <a:p>
            <a:r>
              <a:rPr lang="ru-RU" sz="2200" b="1" smtClean="0"/>
              <a:t>Информация, содержащаяся в извещении, должна быть достоверной и подтверждаться соответствующими документами. </a:t>
            </a:r>
          </a:p>
          <a:p>
            <a:r>
              <a:rPr lang="ru-RU" sz="2200" b="1" smtClean="0"/>
              <a:t>К извещению должны быть приложены копии документов, свидетельствующих и относящихся к факту выявления побочной реакции, недостатка, неисправности или несоответствия. </a:t>
            </a:r>
          </a:p>
          <a:p>
            <a:r>
              <a:rPr lang="ru-RU" sz="2200" b="1" smtClean="0"/>
              <a:t>При несоблюдении какого-либо из вышеперечисленных требований извещение считается недействительным. </a:t>
            </a:r>
          </a:p>
          <a:p>
            <a:endParaRPr lang="ru-RU" sz="2200" b="1" smtClean="0"/>
          </a:p>
        </p:txBody>
      </p:sp>
    </p:spTree>
    <p:extLst>
      <p:ext uri="{BB962C8B-B14F-4D97-AF65-F5344CB8AC3E}">
        <p14:creationId xmlns:p14="http://schemas.microsoft.com/office/powerpoint/2010/main" val="427671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92275" y="476250"/>
            <a:ext cx="6373813" cy="5191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800" smtClean="0">
                <a:solidFill>
                  <a:srgbClr val="FF9900"/>
                </a:solidFill>
                <a:latin typeface="Cambria" pitchFamily="18" charset="0"/>
              </a:rPr>
              <a:t>Как сообщать?</a:t>
            </a: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685800" y="1524000"/>
            <a:ext cx="7848600" cy="20621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solidFill>
                  <a:srgbClr val="111147"/>
                </a:solidFill>
              </a:rPr>
              <a:t>УП «Центр экспертиз и испытаний в здравоохранении» </a:t>
            </a:r>
          </a:p>
          <a:p>
            <a:pPr>
              <a:spcBef>
                <a:spcPct val="50000"/>
              </a:spcBef>
              <a:defRPr/>
            </a:pPr>
            <a:r>
              <a:rPr lang="en-US" sz="2800" dirty="0">
                <a:solidFill>
                  <a:srgbClr val="111147"/>
                </a:solidFill>
              </a:rPr>
              <a:t>http://www.rceth.by</a:t>
            </a:r>
            <a:r>
              <a:rPr lang="ru-RU" sz="3200" dirty="0">
                <a:solidFill>
                  <a:srgbClr val="111147"/>
                </a:solidFill>
              </a:rPr>
              <a:t>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4787900" y="3573463"/>
            <a:ext cx="43561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>
                <a:solidFill>
                  <a:srgbClr val="C00000"/>
                </a:solidFill>
                <a:latin typeface="Times New Roman" pitchFamily="18" charset="0"/>
              </a:rPr>
              <a:t>Адрес:</a:t>
            </a:r>
          </a:p>
          <a:p>
            <a:pPr eaLnBrk="1" hangingPunct="1">
              <a:spcBef>
                <a:spcPct val="50000"/>
              </a:spcBef>
            </a:pPr>
            <a:r>
              <a:rPr lang="ru-RU" sz="2400">
                <a:solidFill>
                  <a:srgbClr val="111147"/>
                </a:solidFill>
                <a:latin typeface="Times New Roman" pitchFamily="18" charset="0"/>
              </a:rPr>
              <a:t>220037 пер. Товарищеский, 2а, г. Минск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611188" y="3500438"/>
            <a:ext cx="4622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>
                <a:solidFill>
                  <a:srgbClr val="C00000"/>
                </a:solidFill>
                <a:latin typeface="Times New Roman" pitchFamily="18" charset="0"/>
              </a:rPr>
              <a:t>Телефон:</a:t>
            </a:r>
            <a:r>
              <a:rPr lang="ru-RU" sz="2400">
                <a:solidFill>
                  <a:srgbClr val="C0000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ru-RU" sz="2000">
                <a:solidFill>
                  <a:srgbClr val="111147"/>
                </a:solidFill>
                <a:latin typeface="Comic Sans MS" pitchFamily="66" charset="0"/>
              </a:rPr>
              <a:t>тел.: (017) 345-71-01</a:t>
            </a:r>
            <a:br>
              <a:rPr lang="ru-RU" sz="2000">
                <a:solidFill>
                  <a:srgbClr val="111147"/>
                </a:solidFill>
                <a:latin typeface="Comic Sans MS" pitchFamily="66" charset="0"/>
              </a:rPr>
            </a:br>
            <a:r>
              <a:rPr lang="ru-RU" sz="2000">
                <a:solidFill>
                  <a:srgbClr val="111147"/>
                </a:solidFill>
                <a:latin typeface="Comic Sans MS" pitchFamily="66" charset="0"/>
              </a:rPr>
              <a:t>факс: (017) 345-71-01</a:t>
            </a:r>
            <a:br>
              <a:rPr lang="ru-RU" sz="2000">
                <a:solidFill>
                  <a:srgbClr val="111147"/>
                </a:solidFill>
                <a:latin typeface="Comic Sans MS" pitchFamily="66" charset="0"/>
              </a:rPr>
            </a:br>
            <a:endParaRPr lang="ru-RU" sz="2000">
              <a:solidFill>
                <a:srgbClr val="111147"/>
              </a:solidFill>
              <a:latin typeface="Comic Sans MS" pitchFamily="66" charset="0"/>
            </a:endParaRPr>
          </a:p>
        </p:txBody>
      </p:sp>
      <p:pic>
        <p:nvPicPr>
          <p:cNvPr id="65542" name="Picture 7" descr="original_pencil_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5626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3" name="Прямоугольник 6"/>
          <p:cNvSpPr>
            <a:spLocks noChangeArrowheads="1"/>
          </p:cNvSpPr>
          <p:nvPr/>
        </p:nvSpPr>
        <p:spPr bwMode="auto">
          <a:xfrm>
            <a:off x="2643188" y="5500688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i="1">
                <a:solidFill>
                  <a:srgbClr val="111147"/>
                </a:solidFill>
                <a:latin typeface="Times New Roman" pitchFamily="18" charset="0"/>
              </a:rPr>
              <a:t>www.rceth.by</a:t>
            </a:r>
            <a:endParaRPr lang="ru-RU" sz="2400" i="1">
              <a:solidFill>
                <a:srgbClr val="111147"/>
              </a:solidFill>
              <a:latin typeface="Times New Roman" pitchFamily="18" charset="0"/>
            </a:endParaRPr>
          </a:p>
          <a:p>
            <a:r>
              <a:rPr lang="en-US" sz="2400" i="1">
                <a:solidFill>
                  <a:srgbClr val="111147"/>
                </a:solidFill>
                <a:latin typeface="Times New Roman" pitchFamily="18" charset="0"/>
              </a:rPr>
              <a:t>rcpl@rceth.by</a:t>
            </a:r>
            <a:endParaRPr lang="ru-RU" sz="2400" i="1">
              <a:solidFill>
                <a:srgbClr val="111147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49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"/>
            <a:ext cx="9144000" cy="1357297"/>
          </a:xfrm>
        </p:spPr>
        <p:txBody>
          <a:bodyPr>
            <a:normAutofit/>
          </a:bodyPr>
          <a:lstStyle/>
          <a:p>
            <a:r>
              <a:rPr lang="ru-RU" sz="2800" dirty="0"/>
              <a:t>Медицинский или фармацевтический работник, сообщающий о нежелательной реакции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2276475"/>
            <a:ext cx="8540750" cy="44227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b="1" dirty="0" smtClean="0">
              <a:latin typeface="Georgia" pitchFamily="18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Обязательное указание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фамилия, собственное имя, отечество </a:t>
            </a:r>
            <a:endParaRPr lang="ru-RU" dirty="0" smtClean="0"/>
          </a:p>
          <a:p>
            <a:r>
              <a:rPr lang="ru-RU" dirty="0" smtClean="0"/>
              <a:t>Телефон</a:t>
            </a:r>
            <a:r>
              <a:rPr lang="ru-RU" dirty="0"/>
              <a:t>:</a:t>
            </a:r>
          </a:p>
          <a:p>
            <a:r>
              <a:rPr lang="ru-RU" dirty="0"/>
              <a:t>Должность  и место работы:</a:t>
            </a:r>
          </a:p>
          <a:p>
            <a:r>
              <a:rPr lang="ru-RU" dirty="0"/>
              <a:t>Адрес учреждения:</a:t>
            </a:r>
            <a:endParaRPr lang="ru-RU" i="1" dirty="0" smtClean="0">
              <a:cs typeface="Arial" charset="0"/>
            </a:endParaRPr>
          </a:p>
          <a:p>
            <a:pPr eaLnBrk="1" hangingPunct="1"/>
            <a:endParaRPr lang="en-US" sz="2400" i="1" dirty="0" smtClean="0">
              <a:cs typeface="Arial" charset="0"/>
            </a:endParaRPr>
          </a:p>
          <a:p>
            <a:pPr eaLnBrk="1" hangingPunct="1"/>
            <a:endParaRPr lang="ru-RU" dirty="0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/>
              <a:t>Информация о пациенте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9552" y="1700808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ru-RU" sz="4000" dirty="0" smtClean="0"/>
              <a:t>Инициалы</a:t>
            </a:r>
            <a:r>
              <a:rPr lang="ru-RU" sz="4000" dirty="0"/>
              <a:t>:</a:t>
            </a:r>
          </a:p>
          <a:p>
            <a:r>
              <a:rPr lang="ru-RU" sz="4000" dirty="0"/>
              <a:t>Номер медицинской карты  ________________</a:t>
            </a:r>
          </a:p>
          <a:p>
            <a:r>
              <a:rPr lang="ru-RU" sz="4000" dirty="0"/>
              <a:t>Пол:   </a:t>
            </a:r>
            <a:r>
              <a:rPr lang="ru-RU" sz="4000" dirty="0">
                <a:sym typeface="Wingdings"/>
              </a:rPr>
              <a:t></a:t>
            </a:r>
            <a:r>
              <a:rPr lang="ru-RU" sz="4000" dirty="0"/>
              <a:t> М             </a:t>
            </a:r>
            <a:r>
              <a:rPr lang="ru-RU" sz="4000" dirty="0">
                <a:sym typeface="Wingdings"/>
              </a:rPr>
              <a:t></a:t>
            </a:r>
            <a:r>
              <a:rPr lang="ru-RU" sz="4000" dirty="0"/>
              <a:t> Ж         </a:t>
            </a:r>
          </a:p>
          <a:p>
            <a:r>
              <a:rPr lang="ru-RU" sz="4000" dirty="0"/>
              <a:t>Возраст: _______   Вес (кг): ________</a:t>
            </a:r>
          </a:p>
          <a:p>
            <a:r>
              <a:rPr lang="ru-RU" sz="4000" dirty="0"/>
              <a:t>Нарушение функции печени  </a:t>
            </a:r>
          </a:p>
          <a:p>
            <a:r>
              <a:rPr lang="ru-RU" sz="4000" dirty="0">
                <a:sym typeface="Wingdings"/>
              </a:rPr>
              <a:t></a:t>
            </a:r>
            <a:r>
              <a:rPr lang="ru-RU" sz="4000" dirty="0"/>
              <a:t> да  </a:t>
            </a:r>
            <a:r>
              <a:rPr lang="ru-RU" sz="4000" dirty="0">
                <a:sym typeface="Wingdings"/>
              </a:rPr>
              <a:t></a:t>
            </a:r>
            <a:r>
              <a:rPr lang="ru-RU" sz="4000" dirty="0"/>
              <a:t>  нет  </a:t>
            </a:r>
            <a:r>
              <a:rPr lang="ru-RU" sz="4000" dirty="0">
                <a:sym typeface="Wingdings"/>
              </a:rPr>
              <a:t></a:t>
            </a:r>
            <a:r>
              <a:rPr lang="ru-RU" sz="4000" dirty="0"/>
              <a:t>  не известно</a:t>
            </a:r>
          </a:p>
          <a:p>
            <a:r>
              <a:rPr lang="ru-RU" sz="4000" dirty="0"/>
              <a:t>Нарушение функции почек </a:t>
            </a:r>
          </a:p>
          <a:p>
            <a:r>
              <a:rPr lang="ru-RU" sz="4000" dirty="0">
                <a:sym typeface="Wingdings"/>
              </a:rPr>
              <a:t></a:t>
            </a:r>
            <a:r>
              <a:rPr lang="ru-RU" sz="4000" dirty="0"/>
              <a:t> да  </a:t>
            </a:r>
            <a:r>
              <a:rPr lang="ru-RU" sz="4000" dirty="0">
                <a:sym typeface="Wingdings"/>
              </a:rPr>
              <a:t></a:t>
            </a:r>
            <a:r>
              <a:rPr lang="ru-RU" sz="4000" dirty="0"/>
              <a:t>  нет  </a:t>
            </a:r>
            <a:r>
              <a:rPr lang="ru-RU" sz="4000" dirty="0">
                <a:sym typeface="Wingdings"/>
              </a:rPr>
              <a:t></a:t>
            </a:r>
            <a:r>
              <a:rPr lang="ru-RU" sz="4000" dirty="0"/>
              <a:t>  не известно</a:t>
            </a:r>
          </a:p>
          <a:p>
            <a:r>
              <a:rPr lang="ru-RU" sz="4000" dirty="0"/>
              <a:t>Аллергия (указать на что):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Возраст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6600CC"/>
              </a:buClr>
              <a:buFont typeface="Wingdings" pitchFamily="2" charset="2"/>
              <a:buChar char="q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 месяца – указание возраста в днях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6600CC"/>
              </a:buClr>
              <a:buFont typeface="Wingdings" pitchFamily="2" charset="2"/>
              <a:buChar char="q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&lt; 3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лет – указание возраста в месяцах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6600CC"/>
              </a:buClr>
              <a:buFont typeface="Wingdings" pitchFamily="2" charset="2"/>
              <a:buChar char="q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лет – указание возраста в годах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6600CC"/>
              </a:buClr>
              <a:buFont typeface="Wingdings" pitchFamily="2" charset="2"/>
              <a:buNone/>
            </a:pPr>
            <a:endParaRPr lang="ru-RU" b="1" dirty="0" smtClean="0">
              <a:cs typeface="Arial" charset="0"/>
            </a:endParaRPr>
          </a:p>
          <a:p>
            <a:pPr eaLnBrk="1" hangingPunct="1">
              <a:buClr>
                <a:srgbClr val="6600CC"/>
              </a:buClr>
              <a:buFont typeface="Wingdings" pitchFamily="2" charset="2"/>
              <a:buNone/>
            </a:pPr>
            <a:endParaRPr lang="ru-RU" b="1" dirty="0" smtClean="0">
              <a:cs typeface="Arial" charset="0"/>
            </a:endParaRPr>
          </a:p>
          <a:p>
            <a:pPr eaLnBrk="1" hangingPunct="1"/>
            <a:endParaRPr lang="ru-RU" b="1" dirty="0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Подозреваемое лекарственное средство</a:t>
            </a:r>
            <a:r>
              <a:rPr lang="en-US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еждународное непатентованное наименование и торговое название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916113"/>
            <a:ext cx="9144000" cy="442277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приоритет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торговое наименование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указанием формы выпуска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либо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Clr>
                <a:schemeClr val="tx2"/>
              </a:buClr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международное непатентованное название - с указанием производителя;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 совпадении торгового наименования и МНН необходимо указание производителя;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 подозрении на некачественное ЛС; 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  подозрение на  отсутствие терапевтической эффективности – обязательно указывать серию ПЛС.</a:t>
            </a:r>
          </a:p>
          <a:p>
            <a:pPr eaLnBrk="1" hangingPunct="1">
              <a:lnSpc>
                <a:spcPct val="80000"/>
              </a:lnSpc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Одновременно принимаемые ЛС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вплоть до  одного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месяца до возникновения НЛР,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БАДы.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endParaRPr lang="ru-RU" sz="2600" dirty="0" smtClean="0"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000" dirty="0" smtClean="0"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cs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800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93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Подозреваемое лекарственное средство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928802"/>
            <a:ext cx="9144000" cy="419736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dirty="0" smtClean="0">
                <a:cs typeface="Arial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Обязательно указывать серию ПЛС: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подозрении на некачественное ЛС;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подозрении на недостаточную терапевтическую эффективность.</a:t>
            </a:r>
          </a:p>
          <a:p>
            <a:pPr eaLnBrk="1" hangingPunct="1"/>
            <a:endParaRPr lang="ru-RU" dirty="0" smtClean="0">
              <a:cs typeface="Arial" charset="0"/>
            </a:endParaRPr>
          </a:p>
          <a:p>
            <a:pPr eaLnBrk="1" hangingPunct="1"/>
            <a:endParaRPr lang="ru-RU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38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Медицинское показание к назначению лекарственного средства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Клинический диагноз, в связи с которым было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произведено назначение подозреваемого ЛС–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согласно МКБ 10.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Режим дозирования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лекарственного средства. Способ введения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Продолжительность терапии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Доза, кратность и способ введения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Продолжительность терапии (с указанием даты начала и окончания)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endParaRPr lang="ru-RU" sz="2000" dirty="0" smtClean="0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3600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0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подозреваемой нежелательной реакции</a:t>
            </a:r>
            <a:endParaRPr lang="ru-RU" sz="3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03981" y="1556792"/>
            <a:ext cx="8936038" cy="4422775"/>
          </a:xfrm>
        </p:spPr>
        <p:txBody>
          <a:bodyPr>
            <a:normAutofit fontScale="85000" lnSpcReduction="10000"/>
          </a:bodyPr>
          <a:lstStyle/>
          <a:p>
            <a:pPr>
              <a:buClr>
                <a:srgbClr val="FF0000"/>
              </a:buClr>
              <a:buSzPct val="130000"/>
            </a:pPr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Начало НЛР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Дата начала и окончания НЛР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FF0000"/>
              </a:buClr>
              <a:buSzPct val="130000"/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шестизначное число – 07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/0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/0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Clr>
                <a:srgbClr val="FF0000"/>
              </a:buClr>
              <a:buSzPct val="130000"/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день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месяц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SzPct val="130000"/>
            </a:pPr>
            <a:r>
              <a:rPr lang="ru-RU" sz="3600" b="1" dirty="0" smtClean="0">
                <a:solidFill>
                  <a:schemeClr val="accent1"/>
                </a:solidFill>
                <a:cs typeface="Arial" charset="0"/>
              </a:rPr>
              <a:t>Подробное описание реакции:</a:t>
            </a:r>
          </a:p>
          <a:p>
            <a:pPr marL="0" indent="0">
              <a:buClr>
                <a:srgbClr val="FF0000"/>
              </a:buClr>
              <a:buSzPct val="130000"/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Симптомы подозреваемой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НЛР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объективная симптоматика, данные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физикального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осмотра, результаты лабораторного и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или инструментального обследования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Clr>
                <a:srgbClr val="FF0000"/>
              </a:buClr>
              <a:buSzPct val="130000"/>
              <a:buNone/>
            </a:pPr>
            <a:endParaRPr lang="ru-RU" sz="3600" b="1" dirty="0" smtClean="0">
              <a:solidFill>
                <a:schemeClr val="accent2"/>
              </a:solidFill>
              <a:cs typeface="Arial" charset="0"/>
            </a:endParaRPr>
          </a:p>
          <a:p>
            <a:pPr algn="ctr" eaLnBrk="1" hangingPunct="1">
              <a:buClr>
                <a:srgbClr val="FF0000"/>
              </a:buClr>
              <a:buSzPct val="130000"/>
              <a:buFont typeface="Wingdings" pitchFamily="2" charset="2"/>
              <a:buChar char="v"/>
            </a:pPr>
            <a:endParaRPr lang="ru-RU" sz="2800" dirty="0" smtClean="0">
              <a:solidFill>
                <a:schemeClr val="accent2"/>
              </a:solidFill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2800" dirty="0" smtClean="0">
              <a:solidFill>
                <a:srgbClr val="009900"/>
              </a:solidFill>
              <a:cs typeface="Arial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800" dirty="0" smtClean="0">
              <a:solidFill>
                <a:srgbClr val="0099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628775"/>
            <a:ext cx="9144000" cy="55165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>
                <a:cs typeface="Arial" charset="0"/>
              </a:rPr>
              <a:t>  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√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описывается информация, которая служит подтверждением подозрения специалиста на недостаточную терапевтическую эффективность: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проявление симптомов заболеваний, прогрессирование, и/или развитие осложнений с указанием объективных клинических, лабораторных  и/или инструментальных данных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терапевтическая эффективность при приёме пациентом аналогичного ЛС (с аналогичным действующим веществом).</a:t>
            </a:r>
          </a:p>
        </p:txBody>
      </p:sp>
      <p:sp>
        <p:nvSpPr>
          <p:cNvPr id="3174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0" y="188913"/>
            <a:ext cx="9144000" cy="1008062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cs typeface="Times New Roman" pitchFamily="18" charset="0"/>
              </a:rPr>
              <a:t>При подозрении на </a:t>
            </a:r>
            <a:r>
              <a:rPr lang="ru-RU" sz="3200" b="1" dirty="0">
                <a:solidFill>
                  <a:srgbClr val="FF0000"/>
                </a:solidFill>
                <a:cs typeface="Times New Roman" pitchFamily="18" charset="0"/>
              </a:rPr>
              <a:t>недостаточную терапевтическую эффективность</a:t>
            </a:r>
            <a:endParaRPr lang="ru-RU" sz="3200" b="1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972</Words>
  <Application>Microsoft Office PowerPoint</Application>
  <PresentationFormat>Экран (4:3)</PresentationFormat>
  <Paragraphs>165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</vt:lpstr>
      <vt:lpstr>Презентация PowerPoint</vt:lpstr>
      <vt:lpstr>Медицинский или фармацевтический работник, сообщающий о нежелательной реакции</vt:lpstr>
      <vt:lpstr>Информация о пациенте</vt:lpstr>
      <vt:lpstr>Подозреваемое лекарственное средство: Международное непатентованное наименование и торговое название</vt:lpstr>
      <vt:lpstr>Подозреваемое лекарственное средство</vt:lpstr>
      <vt:lpstr>Медицинское показание к назначению лекарственного средства</vt:lpstr>
      <vt:lpstr>Описание подозреваемой нежелательной реакции</vt:lpstr>
      <vt:lpstr>При подозрении на недостаточную терапевтическую эффективность</vt:lpstr>
      <vt:lpstr>Исход НЛР</vt:lpstr>
      <vt:lpstr>Результат прекращения приема подозреваемого лекарственного средства</vt:lpstr>
      <vt:lpstr>Сопутствующие заболевания, иные состояния или факторы риска</vt:lpstr>
      <vt:lpstr>Предпринятые меры:</vt:lpstr>
      <vt:lpstr>Критерий отнесения к серьезным нежелательным реакциям</vt:lpstr>
      <vt:lpstr>Отмечено ли повторение нежелательной реакции  после повторного назначения лекарственного средства:</vt:lpstr>
      <vt:lpstr>Статус подозреваемого лекарственного средства</vt:lpstr>
      <vt:lpstr>Важная дополнительная информация</vt:lpstr>
      <vt:lpstr>ДОЛЖНОСТЬ. ФАМИЛИЯ.  ИМЯ.  ОТЧЕСТВО.  ПОДПИСЬ.  </vt:lpstr>
      <vt:lpstr>Наиболее часто встречаемые ошибки заполнения извещений:</vt:lpstr>
      <vt:lpstr>Презентация PowerPoint</vt:lpstr>
      <vt:lpstr>Требования к заполнению Извещения </vt:lpstr>
      <vt:lpstr>Требования к заполнению Извещения </vt:lpstr>
      <vt:lpstr>Как сообщать?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zz</dc:creator>
  <cp:lastModifiedBy>user</cp:lastModifiedBy>
  <cp:revision>17</cp:revision>
  <dcterms:created xsi:type="dcterms:W3CDTF">2015-05-18T13:12:06Z</dcterms:created>
  <dcterms:modified xsi:type="dcterms:W3CDTF">2017-05-30T07:59:35Z</dcterms:modified>
</cp:coreProperties>
</file>