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2" r:id="rId8"/>
    <p:sldId id="263" r:id="rId9"/>
    <p:sldId id="285" r:id="rId10"/>
    <p:sldId id="281" r:id="rId11"/>
    <p:sldId id="283" r:id="rId12"/>
    <p:sldId id="284" r:id="rId13"/>
    <p:sldId id="269" r:id="rId14"/>
    <p:sldId id="268" r:id="rId15"/>
    <p:sldId id="273" r:id="rId16"/>
    <p:sldId id="275" r:id="rId17"/>
    <p:sldId id="276" r:id="rId18"/>
    <p:sldId id="274" r:id="rId19"/>
    <p:sldId id="277" r:id="rId20"/>
    <p:sldId id="278" r:id="rId21"/>
    <p:sldId id="261" r:id="rId22"/>
    <p:sldId id="264" r:id="rId23"/>
    <p:sldId id="270" r:id="rId24"/>
    <p:sldId id="265" r:id="rId25"/>
    <p:sldId id="271" r:id="rId26"/>
    <p:sldId id="266" r:id="rId27"/>
    <p:sldId id="272" r:id="rId28"/>
    <p:sldId id="287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F37"/>
    <a:srgbClr val="FFFF8B"/>
    <a:srgbClr val="060606"/>
    <a:srgbClr val="060A12"/>
    <a:srgbClr val="0E0614"/>
    <a:srgbClr val="1D0C2A"/>
    <a:srgbClr val="0009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387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1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-113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89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6470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9909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4248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427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93138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487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5363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9033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5536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8599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60A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1CCE4-A9AD-4DD3-81D6-BF66653348D1}" type="datetimeFigureOut">
              <a:rPr lang="x-none" smtClean="0"/>
              <a:t>01.03.2021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0C6C2-EEDC-4BFB-AF7F-4C7D84B890E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70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061C472-EB8A-47D5-A73D-93C4188AA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718" y="355107"/>
            <a:ext cx="8575829" cy="1991381"/>
          </a:xfrm>
        </p:spPr>
        <p:txBody>
          <a:bodyPr>
            <a:normAutofit/>
          </a:bodyPr>
          <a:lstStyle/>
          <a:p>
            <a:pPr algn="ctr">
              <a:lnSpc>
                <a:spcPts val="4200"/>
              </a:lnSpc>
              <a:spcBef>
                <a:spcPts val="1200"/>
              </a:spcBef>
            </a:pPr>
            <a:r>
              <a:rPr lang="ru-RU" sz="3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Мультисистемный</a:t>
            </a:r>
            <a:r>
              <a:rPr lang="ru-RU" sz="3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воспалительный синдром, ассоциированный</a:t>
            </a:r>
            <a:br>
              <a:rPr lang="en-US" sz="3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3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</a:t>
            </a:r>
            <a:r>
              <a:rPr lang="en-US" sz="3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</a:t>
            </a:r>
            <a:endParaRPr lang="x-none" sz="3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2" y="3116063"/>
            <a:ext cx="1282562" cy="1710083"/>
          </a:xfrm>
        </p:spPr>
      </p:pic>
      <p:sp>
        <p:nvSpPr>
          <p:cNvPr id="6" name="Объект 5">
            <a:extLst>
              <a:ext uri="{FF2B5EF4-FFF2-40B4-BE49-F238E27FC236}">
                <a16:creationId xmlns:a16="http://schemas.microsoft.com/office/drawing/2014/main" id="{3100EE27-663C-4F64-BB9A-11907F90C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1134" y="2346489"/>
            <a:ext cx="7435311" cy="4119239"/>
          </a:xfrm>
        </p:spPr>
        <p:txBody>
          <a:bodyPr>
            <a:noAutofit/>
          </a:bodyPr>
          <a:lstStyle/>
          <a:p>
            <a:pPr marL="88900" indent="0">
              <a:lnSpc>
                <a:spcPts val="36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b="1" spc="210" dirty="0">
                <a:solidFill>
                  <a:srgbClr val="FFC000"/>
                </a:solidFill>
                <a:latin typeface="Tahoma" pitchFamily="34" charset="0"/>
              </a:rPr>
              <a:t>кафедра детской анестезиологии и реаниматологии </a:t>
            </a:r>
            <a:r>
              <a:rPr lang="ru-RU" b="1" spc="210" dirty="0" err="1">
                <a:solidFill>
                  <a:srgbClr val="FFC000"/>
                </a:solidFill>
                <a:latin typeface="Tahoma" pitchFamily="34" charset="0"/>
              </a:rPr>
              <a:t>БелМАПО</a:t>
            </a:r>
            <a:endParaRPr lang="ru-RU" spc="210" dirty="0">
              <a:solidFill>
                <a:srgbClr val="FFC000"/>
              </a:solidFill>
              <a:latin typeface="Tahoma" pitchFamily="34" charset="0"/>
            </a:endParaRPr>
          </a:p>
          <a:p>
            <a:pPr algn="r">
              <a:lnSpc>
                <a:spcPts val="36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sz="3000" b="1" spc="100" dirty="0">
                <a:solidFill>
                  <a:srgbClr val="FFFF8B"/>
                </a:solidFill>
                <a:latin typeface="Tahoma" pitchFamily="34" charset="0"/>
              </a:rPr>
              <a:t>доц. </a:t>
            </a:r>
            <a:r>
              <a:rPr lang="ru-RU" sz="3000" b="1" spc="210" dirty="0">
                <a:solidFill>
                  <a:srgbClr val="FFFF8B"/>
                </a:solidFill>
                <a:latin typeface="Tahoma" pitchFamily="34" charset="0"/>
              </a:rPr>
              <a:t>Кулагин</a:t>
            </a:r>
          </a:p>
          <a:p>
            <a:pPr algn="r">
              <a:lnSpc>
                <a:spcPts val="36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sz="3000" b="1" spc="100" dirty="0">
                <a:solidFill>
                  <a:srgbClr val="FFFF8B"/>
                </a:solidFill>
                <a:latin typeface="Tahoma" pitchFamily="34" charset="0"/>
              </a:rPr>
              <a:t>Алексей  Евгениевич</a:t>
            </a:r>
          </a:p>
          <a:p>
            <a:pPr>
              <a:lnSpc>
                <a:spcPts val="3600"/>
              </a:lnSpc>
              <a:spcBef>
                <a:spcPts val="1200"/>
              </a:spcBef>
              <a:buFont typeface="Monotype Sorts" pitchFamily="2" charset="2"/>
              <a:buNone/>
              <a:defRPr/>
            </a:pPr>
            <a:r>
              <a:rPr lang="ru-RU" b="1" spc="100" dirty="0">
                <a:solidFill>
                  <a:srgbClr val="FFC000"/>
                </a:solidFill>
                <a:latin typeface="Tahoma" pitchFamily="34" charset="0"/>
              </a:rPr>
              <a:t>кафедра детских инфекционных</a:t>
            </a:r>
          </a:p>
          <a:p>
            <a:pPr>
              <a:lnSpc>
                <a:spcPts val="36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b="1" spc="100" dirty="0">
                <a:solidFill>
                  <a:srgbClr val="FFC000"/>
                </a:solidFill>
                <a:latin typeface="Tahoma" pitchFamily="34" charset="0"/>
              </a:rPr>
              <a:t>болезней БГМУ</a:t>
            </a:r>
          </a:p>
          <a:p>
            <a:pPr algn="r">
              <a:lnSpc>
                <a:spcPts val="36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sz="30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проф</a:t>
            </a:r>
            <a:r>
              <a:rPr lang="ru-RU" sz="3000" b="1" dirty="0">
                <a:solidFill>
                  <a:srgbClr val="FFFF8B"/>
                </a:solidFill>
              </a:rPr>
              <a:t>. </a:t>
            </a:r>
            <a:r>
              <a:rPr lang="ru-RU" sz="30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Романова</a:t>
            </a:r>
          </a:p>
          <a:p>
            <a:pPr algn="r">
              <a:lnSpc>
                <a:spcPts val="3600"/>
              </a:lnSpc>
              <a:spcBef>
                <a:spcPts val="0"/>
              </a:spcBef>
              <a:buFont typeface="Monotype Sorts" pitchFamily="2" charset="2"/>
              <a:buNone/>
              <a:defRPr/>
            </a:pPr>
            <a:r>
              <a:rPr lang="ru-RU" sz="30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Оксана Николаевна</a:t>
            </a:r>
            <a:endParaRPr lang="x-none" sz="3000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545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803" y="250167"/>
            <a:ext cx="8376249" cy="802256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Критерии </a:t>
            </a:r>
            <a:r>
              <a:rPr lang="en-US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 </a:t>
            </a:r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детей (ВОЗ,2020)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2144" y="948907"/>
            <a:ext cx="7886700" cy="5658926"/>
          </a:xfrm>
        </p:spPr>
        <p:txBody>
          <a:bodyPr>
            <a:noAutofit/>
          </a:bodyPr>
          <a:lstStyle/>
          <a:p>
            <a:pPr marL="0" indent="0" algn="ctr">
              <a:lnSpc>
                <a:spcPts val="3200"/>
              </a:lnSpc>
              <a:spcBef>
                <a:spcPts val="6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Возраст от 0 до 19 и наличие 2-х проявлений:</a:t>
            </a:r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сыпь или 2-сторонний негнойный конъюнктивит или признаки воспали-тельных изменений слизистых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оболо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-чек и кожи (полость рта, верхние и нижние конечности);</a:t>
            </a:r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артериальная гипотензия или шок;</a:t>
            </a:r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признаки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миокардиальной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дисфункции, перикардит,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вальвулит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или поражение коронарных артерий (результаты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ЭхоКГ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или повышенный уровень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тропонина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US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NT-</a:t>
            </a:r>
            <a:r>
              <a:rPr lang="en-US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proBNP</a:t>
            </a:r>
            <a:r>
              <a:rPr lang="en-US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62" y="2771370"/>
            <a:ext cx="985175" cy="1315260"/>
          </a:xfrm>
        </p:spPr>
      </p:pic>
    </p:spTree>
    <p:extLst>
      <p:ext uri="{BB962C8B-B14F-4D97-AF65-F5344CB8AC3E}">
        <p14:creationId xmlns:p14="http://schemas.microsoft.com/office/powerpoint/2010/main" val="2493164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914" y="284672"/>
            <a:ext cx="8642414" cy="914399"/>
          </a:xfrm>
        </p:spPr>
        <p:txBody>
          <a:bodyPr>
            <a:no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Критерии </a:t>
            </a:r>
            <a:r>
              <a:rPr lang="en-US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 </a:t>
            </a:r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детей (ВОЗ,2020)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0386" y="1147312"/>
            <a:ext cx="7886700" cy="5426016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признаки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коагулопатии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(измененное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протромбиновое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время,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активиро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-ванное частичное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тромбопластиновое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время, повышенный уровень </a:t>
            </a:r>
            <a:r>
              <a:rPr lang="en-US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D-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димера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</a:t>
            </a:r>
          </a:p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острые желудочно-кишечные симптомы  (диарея, рвота или боли в животе)   И</a:t>
            </a:r>
          </a:p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повышение уровня маркеров воспаления, таких как СОЭ, СРБ или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прокальцитонин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И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62" y="2771370"/>
            <a:ext cx="985175" cy="1315260"/>
          </a:xfrm>
        </p:spPr>
      </p:pic>
    </p:spTree>
    <p:extLst>
      <p:ext uri="{BB962C8B-B14F-4D97-AF65-F5344CB8AC3E}">
        <p14:creationId xmlns:p14="http://schemas.microsoft.com/office/powerpoint/2010/main" val="1590451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541" y="552091"/>
            <a:ext cx="8591908" cy="1086928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Критерии </a:t>
            </a:r>
            <a:r>
              <a:rPr lang="en-US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 </a:t>
            </a:r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детей (ВОЗ,2020)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1238" y="1570008"/>
            <a:ext cx="7886700" cy="4494362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исключение других инфекционных заболеваний, в том числе сепсиса, стафилококкового или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стрептокок-кового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токсического шока,   И</a:t>
            </a:r>
          </a:p>
          <a:p>
            <a:pPr>
              <a:lnSpc>
                <a:spcPts val="3600"/>
              </a:lnSpc>
              <a:spcBef>
                <a:spcPts val="1200"/>
              </a:spcBef>
            </a:pP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маркеры COVID-19  (ПЦР для обнаружения РНК SARS-CoV-2  или положительный серологический тест), или высокая вероятность контакта с пациентами с COVID-19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62" y="2771370"/>
            <a:ext cx="985175" cy="1315260"/>
          </a:xfrm>
        </p:spPr>
      </p:pic>
    </p:spTree>
    <p:extLst>
      <p:ext uri="{BB962C8B-B14F-4D97-AF65-F5344CB8AC3E}">
        <p14:creationId xmlns:p14="http://schemas.microsoft.com/office/powerpoint/2010/main" val="2320678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21437"/>
            <a:ext cx="7886700" cy="790113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заподозрили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5939" y="1349406"/>
            <a:ext cx="7496271" cy="4882718"/>
          </a:xfrm>
        </p:spPr>
        <p:txBody>
          <a:bodyPr>
            <a:noAutofit/>
          </a:bodyPr>
          <a:lstStyle/>
          <a:p>
            <a:pPr marL="0" indent="0">
              <a:lnSpc>
                <a:spcPts val="38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есть подозрение на </a:t>
            </a:r>
            <a:r>
              <a:rPr lang="en-US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MIS-S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ответить на вопрос – возможна ли назначение / проведение адекватной терапии:</a:t>
            </a:r>
          </a:p>
          <a:p>
            <a:pPr marL="541338" indent="-452438"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b="1" spc="100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интенсивистом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?</a:t>
            </a:r>
          </a:p>
          <a:p>
            <a:pPr marL="541338" indent="-452438"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инфекционистом ?</a:t>
            </a:r>
          </a:p>
          <a:p>
            <a:pPr marL="541338" indent="-452438">
              <a:lnSpc>
                <a:spcPts val="38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педиатром ?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Однозначный ответ – </a:t>
            </a:r>
            <a:r>
              <a:rPr lang="ru-RU" sz="3200" b="1" spc="210" dirty="0">
                <a:ln>
                  <a:solidFill>
                    <a:srgbClr val="FFC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!</a:t>
            </a:r>
            <a:endParaRPr lang="en-US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3000" b="1" dirty="0">
                <a:ln>
                  <a:solidFill>
                    <a:srgbClr val="FF0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Только при совместной работе !!!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5" y="2618385"/>
            <a:ext cx="1214356" cy="1621229"/>
          </a:xfrm>
        </p:spPr>
      </p:pic>
    </p:spTree>
    <p:extLst>
      <p:ext uri="{BB962C8B-B14F-4D97-AF65-F5344CB8AC3E}">
        <p14:creationId xmlns:p14="http://schemas.microsoft.com/office/powerpoint/2010/main" val="2786287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49" y="954349"/>
            <a:ext cx="8256233" cy="883328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Дифференциальная диагностика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67161" y="1837677"/>
            <a:ext cx="7496271" cy="4065973"/>
          </a:xfrm>
        </p:spPr>
        <p:txBody>
          <a:bodyPr>
            <a:noAutofit/>
          </a:bodyPr>
          <a:lstStyle/>
          <a:p>
            <a:pPr marL="444500" indent="-444500">
              <a:lnSpc>
                <a:spcPts val="38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болезнь Кавасаки, в том числе осложненная шоком</a:t>
            </a:r>
          </a:p>
          <a:p>
            <a:pPr marL="444500" indent="-444500">
              <a:lnSpc>
                <a:spcPts val="38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инфекционные заболевания</a:t>
            </a:r>
          </a:p>
          <a:p>
            <a:pPr marL="444500" indent="-444500">
              <a:lnSpc>
                <a:spcPts val="38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септический шок 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стафилококкового 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стрептококкового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генеза</a:t>
            </a:r>
          </a:p>
          <a:p>
            <a:pPr marL="444500" indent="-444500">
              <a:lnSpc>
                <a:spcPts val="38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энтеровирусная инфекция</a:t>
            </a:r>
            <a:endParaRPr lang="ru-RU" b="1" spc="100" dirty="0">
              <a:ln>
                <a:solidFill>
                  <a:srgbClr val="FFFF00"/>
                </a:solidFill>
              </a:ln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5" y="2618385"/>
            <a:ext cx="1214356" cy="1621229"/>
          </a:xfrm>
        </p:spPr>
      </p:pic>
    </p:spTree>
    <p:extLst>
      <p:ext uri="{BB962C8B-B14F-4D97-AF65-F5344CB8AC3E}">
        <p14:creationId xmlns:p14="http://schemas.microsoft.com/office/powerpoint/2010/main" val="2167381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49" y="221943"/>
            <a:ext cx="8256233" cy="896644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Дифференциальная диагностика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841" y="976544"/>
            <a:ext cx="8273989" cy="5752729"/>
          </a:xfrm>
        </p:spPr>
        <p:txBody>
          <a:bodyPr>
            <a:noAutofit/>
          </a:bodyPr>
          <a:lstStyle/>
          <a:p>
            <a:pPr marL="0" indent="0" algn="ctr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Стафилококковый токсический шок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Клинические критерии: лихорадка - 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t° ≥ 38,9°C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диффузная </a:t>
            </a:r>
            <a:r>
              <a:rPr lang="ru-RU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эритродер-мальная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сыпь; шелушение ладоней, </a:t>
            </a:r>
            <a:r>
              <a:rPr lang="ru-RU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подршв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пальцев рук и ног; </a:t>
            </a:r>
            <a:r>
              <a:rPr lang="ru-RU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гипотен-зия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АД 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&lt;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5-го перцентиля, </a:t>
            </a:r>
            <a:r>
              <a:rPr lang="ru-RU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ортостати-ческая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гипотензия ≥ 15 мм </a:t>
            </a:r>
            <a:r>
              <a:rPr lang="ru-RU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рт.ст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.; </a:t>
            </a:r>
            <a:r>
              <a:rPr lang="ru-RU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полиорганное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поражение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Начало заболевания – рвота или диарея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Выраженные миальгии или 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 КФК </a:t>
            </a:r>
            <a:r>
              <a:rPr lang="en-US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&gt;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чем в 2 раза</a:t>
            </a:r>
            <a:endParaRPr lang="ru-RU" b="1" spc="100" dirty="0">
              <a:ln>
                <a:solidFill>
                  <a:srgbClr val="FFFF00"/>
                </a:solidFill>
              </a:ln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7" y="2993095"/>
            <a:ext cx="648069" cy="871809"/>
          </a:xfrm>
        </p:spPr>
      </p:pic>
    </p:spTree>
    <p:extLst>
      <p:ext uri="{BB962C8B-B14F-4D97-AF65-F5344CB8AC3E}">
        <p14:creationId xmlns:p14="http://schemas.microsoft.com/office/powerpoint/2010/main" val="3712307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49" y="359543"/>
            <a:ext cx="8256233" cy="759043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Дифференциальная диагностика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5208" y="1118587"/>
            <a:ext cx="8273989" cy="5379868"/>
          </a:xfrm>
        </p:spPr>
        <p:txBody>
          <a:bodyPr>
            <a:noAutofit/>
          </a:bodyPr>
          <a:lstStyle/>
          <a:p>
            <a:pPr marL="0" indent="0" algn="ctr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Стафилококковый токсический шок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Поражение слизистых полости рта, половых органов, гиперемия </a:t>
            </a:r>
            <a:r>
              <a:rPr lang="ru-RU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коньюктив</a:t>
            </a:r>
            <a:endParaRPr lang="ru-RU" b="1" spc="100" dirty="0">
              <a:ln>
                <a:solidFill>
                  <a:srgbClr val="FFFF00"/>
                </a:solidFill>
              </a:ln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ОПП – 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 мочевины или </a:t>
            </a: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креатинина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сыворотки крови </a:t>
            </a:r>
            <a:r>
              <a:rPr lang="en-US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&gt;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2 раз; лейкоциту-</a:t>
            </a: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рия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≥ 5 лейкоцитов в поле зрения при отсутствии инфекции мочевыводящих путей</a:t>
            </a:r>
            <a:endParaRPr lang="ru-RU" b="1" spc="100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 б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илирубина, АСТ или АЛТ более чем в 2 раза</a:t>
            </a:r>
            <a:endParaRPr lang="ru-RU" b="1" spc="100" dirty="0">
              <a:ln>
                <a:solidFill>
                  <a:srgbClr val="FFFF00"/>
                </a:solidFill>
              </a:ln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7" y="2993095"/>
            <a:ext cx="648069" cy="871809"/>
          </a:xfrm>
        </p:spPr>
      </p:pic>
    </p:spTree>
    <p:extLst>
      <p:ext uri="{BB962C8B-B14F-4D97-AF65-F5344CB8AC3E}">
        <p14:creationId xmlns:p14="http://schemas.microsoft.com/office/powerpoint/2010/main" val="4255741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49" y="221943"/>
            <a:ext cx="8256233" cy="896644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Дифференциальная диагностика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7" y="2993095"/>
            <a:ext cx="648069" cy="871809"/>
          </a:xfr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841" y="914400"/>
            <a:ext cx="8273989" cy="5814873"/>
          </a:xfrm>
        </p:spPr>
        <p:txBody>
          <a:bodyPr>
            <a:noAutofit/>
          </a:bodyPr>
          <a:lstStyle/>
          <a:p>
            <a:pPr marL="0" indent="0" algn="ctr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Стафилококковый токсический шок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Тромбоциты </a:t>
            </a:r>
            <a:r>
              <a:rPr lang="en-US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&lt; 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100×10</a:t>
            </a:r>
            <a:r>
              <a:rPr lang="ru-RU" sz="3200" b="1" spc="100" baseline="300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9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/л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Дезориентация или нарушение сознания без очаговой симптоматики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Бакисследования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ликвора, </a:t>
            </a: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ротоглот-ки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, крови (редко выявляется </a:t>
            </a: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золотис-тый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стафилоккок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): серологические исследования для выявления антител к возбудителям кори, лептоспироза</a:t>
            </a:r>
          </a:p>
          <a:p>
            <a:pPr marL="444500" indent="-444500">
              <a:lnSpc>
                <a:spcPts val="35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Вероятен диагноз при наличии всех лабораторных и 4 клинических критериев</a:t>
            </a:r>
            <a:endParaRPr lang="ru-RU" b="1" spc="100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94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49" y="221943"/>
            <a:ext cx="8256233" cy="896644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Дифференциальная диагностика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7" y="2993095"/>
            <a:ext cx="648069" cy="871809"/>
          </a:xfr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841" y="1118587"/>
            <a:ext cx="8273989" cy="5370990"/>
          </a:xfrm>
        </p:spPr>
        <p:txBody>
          <a:bodyPr>
            <a:noAutofit/>
          </a:bodyPr>
          <a:lstStyle/>
          <a:p>
            <a:pPr marL="0" indent="0" algn="ctr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3000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Стрептококковый токсический шок</a:t>
            </a:r>
          </a:p>
          <a:p>
            <a:pPr marL="444500" indent="-444500">
              <a:lnSpc>
                <a:spcPts val="38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Обнаружение стрептококка группа А (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St. </a:t>
            </a:r>
            <a:r>
              <a:rPr lang="en-US" b="1" spc="100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pyogenes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в:  крови,  ликворе, плевральной/перикардиальной жидкости, брюшной полости, полости суставов</a:t>
            </a:r>
          </a:p>
          <a:p>
            <a:pPr marL="44450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также в нестерильных локусах – ротоглотка, мокрота, открытые хирургические раны или повреждения кожи, влагалище </a:t>
            </a:r>
          </a:p>
        </p:txBody>
      </p:sp>
    </p:spTree>
    <p:extLst>
      <p:ext uri="{BB962C8B-B14F-4D97-AF65-F5344CB8AC3E}">
        <p14:creationId xmlns:p14="http://schemas.microsoft.com/office/powerpoint/2010/main" val="4087205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49" y="221943"/>
            <a:ext cx="8256233" cy="754601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Дифференциальная диагностика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7" y="2993095"/>
            <a:ext cx="648069" cy="871809"/>
          </a:xfr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841" y="896646"/>
            <a:ext cx="8549196" cy="5655074"/>
          </a:xfrm>
        </p:spPr>
        <p:txBody>
          <a:bodyPr>
            <a:noAutofit/>
          </a:bodyPr>
          <a:lstStyle/>
          <a:p>
            <a:pPr marL="0" indent="0" algn="ctr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Стрептококковый токсический шок</a:t>
            </a:r>
          </a:p>
          <a:p>
            <a:pPr marL="444500" indent="-444500">
              <a:lnSpc>
                <a:spcPts val="38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Артериальная гипотензия: подростки и взрослые </a:t>
            </a: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АД </a:t>
            </a:r>
            <a:r>
              <a:rPr lang="en-US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≤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90 мм </a:t>
            </a:r>
            <a:r>
              <a:rPr lang="ru-RU" b="1" spc="100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рт.ст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 дети </a:t>
            </a:r>
            <a:r>
              <a:rPr lang="en-US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&lt;</a:t>
            </a:r>
            <a:r>
              <a:rPr lang="ru-RU" b="1" spc="1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перцентили по возрасту</a:t>
            </a:r>
          </a:p>
          <a:p>
            <a:pPr marL="444500" indent="-444500">
              <a:lnSpc>
                <a:spcPts val="38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Два и более признаков </a:t>
            </a:r>
            <a:r>
              <a:rPr lang="ru-RU" b="1" spc="100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полиорганного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поражения:</a:t>
            </a:r>
          </a:p>
          <a:p>
            <a:pPr marL="0" indent="0">
              <a:lnSpc>
                <a:spcPts val="3700"/>
              </a:lnSpc>
              <a:spcBef>
                <a:spcPts val="0"/>
              </a:spcBef>
              <a:buNone/>
            </a:pPr>
            <a:r>
              <a:rPr lang="ru-RU" sz="2700" b="1" spc="100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ОПП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u-RU" sz="2700" b="1" spc="100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креатинин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&gt;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нормы в 2 раза и более</a:t>
            </a:r>
          </a:p>
          <a:p>
            <a:pPr marL="0" indent="0">
              <a:lnSpc>
                <a:spcPts val="3700"/>
              </a:lnSpc>
              <a:spcBef>
                <a:spcPts val="600"/>
              </a:spcBef>
              <a:buNone/>
            </a:pPr>
            <a:r>
              <a:rPr lang="ru-RU" sz="2700" b="1" spc="100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Коагулопатия</a:t>
            </a:r>
            <a:r>
              <a:rPr lang="ru-RU" sz="2700" b="1" spc="100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en-US" sz="2700" b="1" spc="100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</a:t>
            </a:r>
            <a:r>
              <a:rPr lang="en-US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≤ 100×109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/л или ДВС-синдром (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 времени свертывания, низкий фибриноген, наличие продуктов деградации фибрина)</a:t>
            </a:r>
            <a:endParaRPr lang="ru-RU" sz="2700" b="1" spc="100" dirty="0">
              <a:ln>
                <a:solidFill>
                  <a:srgbClr val="FFFF00"/>
                </a:solidFill>
              </a:ln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80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14068"/>
            <a:ext cx="7886700" cy="957532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Исторический штрих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4453" y="1287263"/>
            <a:ext cx="6952890" cy="4975514"/>
          </a:xfrm>
        </p:spPr>
        <p:txBody>
          <a:bodyPr>
            <a:noAutofit/>
          </a:bodyPr>
          <a:lstStyle/>
          <a:p>
            <a:pPr marL="0" indent="0">
              <a:lnSpc>
                <a:spcPts val="38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марта 2020 г., на фоне пандемии 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COVID-19,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странах Европы стали появляться сообщения о вспышках заболевания, 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соответствующего критериям болезни Кавасаки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(БК) с развитием выраженного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гипервоспалительного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ответа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связанного с инфицированием 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SARS-CoV-2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у ранее здоровых детей</a:t>
            </a:r>
            <a:endParaRPr lang="x-none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7343" y="2446337"/>
            <a:ext cx="1473993" cy="1965325"/>
          </a:xfrm>
        </p:spPr>
      </p:pic>
    </p:spTree>
    <p:extLst>
      <p:ext uri="{BB962C8B-B14F-4D97-AF65-F5344CB8AC3E}">
        <p14:creationId xmlns:p14="http://schemas.microsoft.com/office/powerpoint/2010/main" val="2654745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249" y="221943"/>
            <a:ext cx="8256233" cy="754601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Дифференциальная диагностика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447" y="2993095"/>
            <a:ext cx="648069" cy="871809"/>
          </a:xfr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841" y="896646"/>
            <a:ext cx="8549196" cy="5832628"/>
          </a:xfrm>
        </p:spPr>
        <p:txBody>
          <a:bodyPr>
            <a:noAutofit/>
          </a:bodyPr>
          <a:lstStyle/>
          <a:p>
            <a:pPr marL="0" indent="0" algn="ctr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Стрептококковый токсический шок</a:t>
            </a:r>
          </a:p>
          <a:p>
            <a:pPr marL="444500" indent="-444500">
              <a:lnSpc>
                <a:spcPts val="38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Два и более признаков </a:t>
            </a:r>
            <a:r>
              <a:rPr lang="ru-RU" b="1" spc="100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полиорганного</a:t>
            </a:r>
            <a:r>
              <a:rPr lang="ru-RU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поражения: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None/>
            </a:pPr>
            <a:r>
              <a:rPr lang="ru-RU" sz="2700" b="1" spc="100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Поражение печени 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 билирубина, АСТ или АЛТ более чем в 2 раза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None/>
            </a:pPr>
            <a:r>
              <a:rPr lang="ru-RU" sz="2700" b="1" spc="100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ОРДС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острая диффузная легочная инфильтрация с гипоксемией при отсутствии СН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None/>
            </a:pPr>
            <a:r>
              <a:rPr lang="ru-RU" sz="2700" b="1" spc="100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Генерализованная </a:t>
            </a:r>
            <a:r>
              <a:rPr lang="ru-RU" sz="2700" b="1" spc="100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эритематозная</a:t>
            </a:r>
            <a:r>
              <a:rPr lang="ru-RU" sz="2700" b="1" spc="100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сыпь</a:t>
            </a:r>
          </a:p>
          <a:p>
            <a:pPr marL="0" indent="0">
              <a:lnSpc>
                <a:spcPts val="3600"/>
              </a:lnSpc>
              <a:spcBef>
                <a:spcPts val="0"/>
              </a:spcBef>
              <a:buNone/>
            </a:pPr>
            <a:r>
              <a:rPr lang="ru-RU" sz="2700" b="1" spc="100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Некроз мягких тканей 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том числе некротический </a:t>
            </a:r>
            <a:r>
              <a:rPr lang="ru-RU" sz="2700" b="1" spc="100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фасцит</a:t>
            </a:r>
            <a:r>
              <a:rPr lang="ru-RU" sz="2700" b="1" spc="100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миозит или гангрена</a:t>
            </a:r>
            <a:endParaRPr lang="ru-RU" sz="2700" b="1" spc="100" dirty="0">
              <a:ln>
                <a:solidFill>
                  <a:srgbClr val="FFFF00"/>
                </a:solidFill>
              </a:ln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442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1540"/>
            <a:ext cx="7886700" cy="948905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может подтвердить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693" y="1190445"/>
            <a:ext cx="8092657" cy="5184476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6800" b="1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маркеры </a:t>
            </a:r>
            <a:r>
              <a:rPr lang="en-US" sz="6800" b="1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</a:t>
            </a:r>
            <a:r>
              <a:rPr lang="ru-RU" sz="6800" b="1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положительная ПЦР у 26% детей;  высокий титр </a:t>
            </a:r>
            <a:r>
              <a:rPr lang="en-US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IgG – 87%</a:t>
            </a:r>
            <a:endParaRPr lang="ru-RU" sz="6800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6800" b="1" dirty="0" err="1">
                <a:ln>
                  <a:solidFill>
                    <a:srgbClr val="FFC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нейтрофилёз</a:t>
            </a: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6800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</a:t>
            </a: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13</a:t>
            </a: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 panose="05050102010706020507" pitchFamily="18" charset="2"/>
              </a:rPr>
              <a:t></a:t>
            </a: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ru-RU" sz="6800" b="1" baseline="30000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/л) и </a:t>
            </a:r>
            <a:r>
              <a:rPr lang="ru-RU" sz="6800" b="1" dirty="0" err="1">
                <a:ln>
                  <a:solidFill>
                    <a:srgbClr val="FFC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лимфопения</a:t>
            </a:r>
            <a:endParaRPr lang="ru-RU" sz="6800" b="1" dirty="0">
              <a:ln>
                <a:solidFill>
                  <a:srgbClr val="FFC000"/>
                </a:solidFill>
              </a:ln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высокий уровень </a:t>
            </a:r>
            <a:r>
              <a:rPr lang="ru-RU" sz="6800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ЦРБ</a:t>
            </a: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6800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</a:t>
            </a: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229 мг/л),  </a:t>
            </a:r>
            <a:r>
              <a:rPr lang="en-US" sz="6800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ru-RU" sz="6800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6800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димеров</a:t>
            </a: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 </a:t>
            </a:r>
            <a:r>
              <a:rPr lang="ru-RU" sz="6800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ферритина</a:t>
            </a: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6800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</a:t>
            </a: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610 мкг/л)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 </a:t>
            </a:r>
            <a:r>
              <a:rPr lang="en-US" sz="6800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Nt-proBNP</a:t>
            </a:r>
            <a:r>
              <a:rPr lang="en-US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83%, </a:t>
            </a:r>
            <a:r>
              <a:rPr lang="ru-RU" sz="6800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тропонин</a:t>
            </a:r>
            <a:r>
              <a:rPr lang="ru-RU" sz="68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68%, 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6800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м.б</a:t>
            </a:r>
            <a:r>
              <a:rPr lang="ru-RU" sz="68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повышен фибриноген и ПКТ</a:t>
            </a:r>
          </a:p>
          <a:p>
            <a:pPr marL="0" indent="0" algn="r">
              <a:lnSpc>
                <a:spcPts val="3000"/>
              </a:lnSpc>
              <a:spcBef>
                <a:spcPts val="600"/>
              </a:spcBef>
              <a:buNone/>
            </a:pPr>
            <a:r>
              <a:rPr lang="en-US" sz="5000" b="1" i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Whittaker E. et al., JAMA, 2020</a:t>
            </a:r>
            <a:endParaRPr lang="x-none" sz="5000" b="1" i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97" y="2853111"/>
            <a:ext cx="776290" cy="1151778"/>
          </a:xfrm>
        </p:spPr>
      </p:pic>
    </p:spTree>
    <p:extLst>
      <p:ext uri="{BB962C8B-B14F-4D97-AF65-F5344CB8AC3E}">
        <p14:creationId xmlns:p14="http://schemas.microsoft.com/office/powerpoint/2010/main" val="22470375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1540"/>
            <a:ext cx="7886700" cy="819509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может подтвердить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8189" y="948906"/>
            <a:ext cx="8246853" cy="5581290"/>
          </a:xfrm>
        </p:spPr>
        <p:txBody>
          <a:bodyPr>
            <a:noAutofit/>
          </a:bodyPr>
          <a:lstStyle/>
          <a:p>
            <a:pPr marL="0" indent="0">
              <a:lnSpc>
                <a:spcPts val="3500"/>
              </a:lnSpc>
              <a:spcBef>
                <a:spcPts val="600"/>
              </a:spcBef>
              <a:buNone/>
            </a:pPr>
            <a:r>
              <a:rPr lang="ru-RU" sz="2700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ЭКГ</a:t>
            </a:r>
            <a:r>
              <a:rPr lang="ru-RU" sz="27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нарушения ритма сердца, </a:t>
            </a:r>
            <a:r>
              <a:rPr lang="en-US" sz="2700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a-v</a:t>
            </a:r>
            <a:r>
              <a:rPr lang="ru-RU" sz="27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блокада, </a:t>
            </a:r>
            <a:r>
              <a:rPr lang="ru-RU" sz="2700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наджелудочковая</a:t>
            </a:r>
            <a:r>
              <a:rPr lang="ru-RU" sz="27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экстрасистолия, тахикардия, широкий </a:t>
            </a:r>
            <a:r>
              <a:rPr lang="en-US" sz="27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QRS</a:t>
            </a:r>
            <a:r>
              <a:rPr lang="ru-RU" sz="27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мерцательная аритмия</a:t>
            </a:r>
            <a:endParaRPr lang="en-US" sz="2700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500"/>
              </a:lnSpc>
              <a:spcBef>
                <a:spcPts val="600"/>
              </a:spcBef>
              <a:buNone/>
            </a:pPr>
            <a:r>
              <a:rPr lang="ru-RU" sz="2700" b="1" dirty="0" err="1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ЭхоКГ</a:t>
            </a:r>
            <a:r>
              <a:rPr lang="en-US" sz="27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u-RU" sz="27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снижение систолической функции ЛЖ (ФВ 30–50%), гипокинезия ЛЖ, дилатация коронарных артерий</a:t>
            </a:r>
          </a:p>
          <a:p>
            <a:pPr marL="0" indent="0">
              <a:lnSpc>
                <a:spcPts val="3500"/>
              </a:lnSpc>
              <a:spcBef>
                <a:spcPts val="600"/>
              </a:spcBef>
              <a:buNone/>
            </a:pPr>
            <a:r>
              <a:rPr lang="ru-RU" sz="2700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КТ грудной клетки </a:t>
            </a:r>
            <a:r>
              <a:rPr lang="ru-RU" sz="27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симметричные инфильтративные изменения, плевральный выпот</a:t>
            </a:r>
          </a:p>
          <a:p>
            <a:pPr marL="0" indent="0">
              <a:lnSpc>
                <a:spcPts val="3500"/>
              </a:lnSpc>
              <a:spcBef>
                <a:spcPts val="600"/>
              </a:spcBef>
              <a:buNone/>
            </a:pPr>
            <a:r>
              <a:rPr lang="ru-RU" sz="2700" b="1" dirty="0">
                <a:ln>
                  <a:solidFill>
                    <a:srgbClr val="FFFF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УЗИ органов брюшной полости </a:t>
            </a:r>
            <a:r>
              <a:rPr lang="ru-RU" sz="27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асцит, </a:t>
            </a:r>
            <a:r>
              <a:rPr lang="ru-RU" sz="2700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лимфоденопатия</a:t>
            </a:r>
            <a:r>
              <a:rPr lang="ru-RU" sz="27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2700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гепатоспленомегалия</a:t>
            </a:r>
            <a:endParaRPr lang="x-none" sz="2700" b="1" i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97" y="2853111"/>
            <a:ext cx="776290" cy="1151778"/>
          </a:xfrm>
        </p:spPr>
      </p:pic>
    </p:spTree>
    <p:extLst>
      <p:ext uri="{BB962C8B-B14F-4D97-AF65-F5344CB8AC3E}">
        <p14:creationId xmlns:p14="http://schemas.microsoft.com/office/powerpoint/2010/main" val="27336026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43290"/>
            <a:ext cx="7886700" cy="704275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терапии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32701" y="1047566"/>
            <a:ext cx="7660379" cy="5521908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en-US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-я группа – 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персистирующая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лихо-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радка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выраженная воспалительная активность напоминающая БК или СШ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2-я группа – кардиогенный шок вследствие дисфункции ЛЖ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низкий СВ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повышенный уровень 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тропонина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NT-</a:t>
            </a:r>
            <a:r>
              <a:rPr lang="en-US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proBNP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мерцательная аритмия, </a:t>
            </a:r>
            <a:r>
              <a:rPr lang="en-US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av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-блокада, 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экстрасистлия</a:t>
            </a:r>
            <a:endParaRPr lang="ru-RU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3-я группа – клиника соответствует диагностическим критериям БК</a:t>
            </a:r>
          </a:p>
          <a:p>
            <a:pPr marL="0" indent="0" algn="r">
              <a:lnSpc>
                <a:spcPts val="3600"/>
              </a:lnSpc>
              <a:spcBef>
                <a:spcPts val="600"/>
              </a:spcBef>
              <a:buNone/>
            </a:pPr>
            <a:r>
              <a:rPr lang="en-US" sz="2200" b="1" i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Whittaker E. et al., JAMA, 2020</a:t>
            </a:r>
            <a:endParaRPr lang="x-none" sz="2200" b="1" i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lnSpc>
                <a:spcPts val="3600"/>
              </a:lnSpc>
              <a:spcBef>
                <a:spcPts val="900"/>
              </a:spcBef>
              <a:buNone/>
            </a:pPr>
            <a:endParaRPr lang="ru-RU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" y="2678114"/>
            <a:ext cx="1167402" cy="1556536"/>
          </a:xfrm>
        </p:spPr>
      </p:pic>
    </p:spTree>
    <p:extLst>
      <p:ext uri="{BB962C8B-B14F-4D97-AF65-F5344CB8AC3E}">
        <p14:creationId xmlns:p14="http://schemas.microsoft.com/office/powerpoint/2010/main" val="344893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8372"/>
            <a:ext cx="7886700" cy="816745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терапии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5939" y="1242871"/>
            <a:ext cx="7496271" cy="5166804"/>
          </a:xfrm>
        </p:spPr>
        <p:txBody>
          <a:bodyPr>
            <a:noAutofit/>
          </a:bodyPr>
          <a:lstStyle/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лечении в ОИТР могут нуждаются до 90% детей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инотропная поддержка необходима в 59–80% случаев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2/3 пациентов могут потребовать ИВЛ, остальные – оксигенотерапию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 29% детей могут потребовать ЭКМО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инфузионная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терапия – только под контролем 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волемического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статуса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" y="2678114"/>
            <a:ext cx="1167402" cy="1556536"/>
          </a:xfrm>
        </p:spPr>
      </p:pic>
    </p:spTree>
    <p:extLst>
      <p:ext uri="{BB962C8B-B14F-4D97-AF65-F5344CB8AC3E}">
        <p14:creationId xmlns:p14="http://schemas.microsoft.com/office/powerpoint/2010/main" val="2489669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1842"/>
            <a:ext cx="7886700" cy="781234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терапии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5939" y="1083076"/>
            <a:ext cx="7496271" cy="5459767"/>
          </a:xfrm>
        </p:spPr>
        <p:txBody>
          <a:bodyPr>
            <a:noAutofit/>
          </a:bodyPr>
          <a:lstStyle/>
          <a:p>
            <a:pPr marL="0" indent="0" algn="ctr">
              <a:lnSpc>
                <a:spcPts val="3400"/>
              </a:lnSpc>
              <a:spcBef>
                <a:spcPts val="600"/>
              </a:spcBef>
              <a:buNone/>
            </a:pPr>
            <a:r>
              <a:rPr lang="ru-RU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Первая линия терапии</a:t>
            </a:r>
          </a:p>
          <a:p>
            <a:pPr marL="0" indent="0">
              <a:lnSpc>
                <a:spcPts val="3400"/>
              </a:lnSpc>
              <a:spcBef>
                <a:spcPts val="600"/>
              </a:spcBef>
              <a:buNone/>
            </a:pPr>
            <a:r>
              <a:rPr lang="ru-RU" sz="3000" b="1" dirty="0">
                <a:ln>
                  <a:solidFill>
                    <a:srgbClr val="FF00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иммуноглобулины</a:t>
            </a:r>
            <a:r>
              <a:rPr lang="ru-RU" sz="3200" b="1" dirty="0">
                <a:ln>
                  <a:solidFill>
                    <a:srgbClr val="FF00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внутривенного введения – 2,0 г в течение 8–12 часов; при значительной дисфункции ЛЖ дозу можно разделить на 2–3 дня</a:t>
            </a:r>
          </a:p>
          <a:p>
            <a:pPr marL="0" indent="0">
              <a:lnSpc>
                <a:spcPts val="3400"/>
              </a:lnSpc>
              <a:spcBef>
                <a:spcPts val="600"/>
              </a:spcBef>
              <a:buNone/>
            </a:pPr>
            <a:r>
              <a:rPr lang="ru-RU" sz="3000" b="1" dirty="0">
                <a:ln>
                  <a:solidFill>
                    <a:srgbClr val="FF0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глюкокортикостероиды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одновре-менно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ИГВВ или как препарат второй линии у детей не 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отреагирующих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иммуноглобулин: </a:t>
            </a:r>
            <a:r>
              <a:rPr lang="ru-RU" b="1" dirty="0">
                <a:ln>
                  <a:solidFill>
                    <a:srgbClr val="FFC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гидрокортизон 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</a:t>
            </a:r>
            <a:r>
              <a:rPr lang="ru-RU" b="1" dirty="0" err="1">
                <a:ln>
                  <a:solidFill>
                    <a:srgbClr val="FFC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метилпреднизолон</a:t>
            </a:r>
            <a:r>
              <a:rPr lang="ru-RU" b="1" dirty="0">
                <a:ln>
                  <a:solidFill>
                    <a:srgbClr val="FFC000"/>
                  </a:solidFill>
                </a:ln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мг/кг/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сут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два введения, по улучшению – медленный уход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" y="2678114"/>
            <a:ext cx="1167402" cy="1556536"/>
          </a:xfrm>
        </p:spPr>
      </p:pic>
    </p:spTree>
    <p:extLst>
      <p:ext uri="{BB962C8B-B14F-4D97-AF65-F5344CB8AC3E}">
        <p14:creationId xmlns:p14="http://schemas.microsoft.com/office/powerpoint/2010/main" val="41624024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1842"/>
            <a:ext cx="7886700" cy="781234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терапии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5939" y="1083076"/>
            <a:ext cx="7496271" cy="5326599"/>
          </a:xfrm>
        </p:spPr>
        <p:txBody>
          <a:bodyPr>
            <a:noAutofit/>
          </a:bodyPr>
          <a:lstStyle/>
          <a:p>
            <a:pPr marL="0" indent="0" algn="ctr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Первая линия терапии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прямые 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антикоагулянты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гепарин (10 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/кг/час); 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далтепарин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фрагмин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100 МЕ/кг/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сут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2 приема или однократно (профилактическая доза);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эноксапарин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клексан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2 мг/кг/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сут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или 1 приём; </a:t>
            </a:r>
            <a:r>
              <a:rPr lang="ru-RU" b="1" dirty="0" err="1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надропарин</a:t>
            </a: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кальция (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фраксипарин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86 МЕ/кг 2–1 раз в сутки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ацетилсалициловая кислота (3–5  мг/кг/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сут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3 приема)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" y="2678114"/>
            <a:ext cx="1167402" cy="1556536"/>
          </a:xfrm>
        </p:spPr>
      </p:pic>
    </p:spTree>
    <p:extLst>
      <p:ext uri="{BB962C8B-B14F-4D97-AF65-F5344CB8AC3E}">
        <p14:creationId xmlns:p14="http://schemas.microsoft.com/office/powerpoint/2010/main" val="1788289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1842"/>
            <a:ext cx="7886700" cy="781234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терапии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5939" y="1083076"/>
            <a:ext cx="7496271" cy="5326599"/>
          </a:xfrm>
        </p:spPr>
        <p:txBody>
          <a:bodyPr>
            <a:noAutofit/>
          </a:bodyPr>
          <a:lstStyle/>
          <a:p>
            <a:pPr marL="0" indent="0" algn="ctr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Первая линия терапии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тяжелом, рефрактерным к терапии состоянии – ингибиторы интерлейкина-1 (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канакинумаб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и ингибиторы ИЛ-6 (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тоцилизумаб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назначаются по решению консилиума на основании показателей уровня ИЛ-6 в крови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Полный клинико-лабораторный и диагностический мониторинг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endParaRPr lang="ru-RU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endParaRPr lang="ru-RU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" y="2678114"/>
            <a:ext cx="1167402" cy="1556536"/>
          </a:xfrm>
        </p:spPr>
      </p:pic>
    </p:spTree>
    <p:extLst>
      <p:ext uri="{BB962C8B-B14F-4D97-AF65-F5344CB8AC3E}">
        <p14:creationId xmlns:p14="http://schemas.microsoft.com/office/powerpoint/2010/main" val="21207781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1842"/>
            <a:ext cx="7886700" cy="781234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Подходы к терапии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32701" y="1164566"/>
            <a:ext cx="7619509" cy="5245109"/>
          </a:xfrm>
        </p:spPr>
        <p:txBody>
          <a:bodyPr>
            <a:noAutofit/>
          </a:bodyPr>
          <a:lstStyle/>
          <a:p>
            <a:pPr marL="0" indent="0" algn="ctr">
              <a:lnSpc>
                <a:spcPts val="3600"/>
              </a:lnSpc>
              <a:spcBef>
                <a:spcPts val="900"/>
              </a:spcBef>
              <a:buNone/>
            </a:pPr>
            <a:r>
              <a:rPr lang="ru-RU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Первая линия терапии</a:t>
            </a:r>
          </a:p>
          <a:p>
            <a:pPr marL="361950" indent="-361950">
              <a:lnSpc>
                <a:spcPts val="36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поддержать адекватный газообмен</a:t>
            </a:r>
            <a:endParaRPr lang="en-US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1950" indent="-361950">
              <a:lnSpc>
                <a:spcPts val="36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обеспечить 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нормоволемический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статус</a:t>
            </a:r>
          </a:p>
          <a:p>
            <a:pPr marL="361950" indent="-361950">
              <a:lnSpc>
                <a:spcPts val="36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антибактериальная терапия только по показаниям</a:t>
            </a:r>
          </a:p>
          <a:p>
            <a:pPr marL="361950" indent="-361950">
              <a:lnSpc>
                <a:spcPts val="36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адекватные дотации по 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энергетичес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-ким и пластическим нутриентам (желательно </a:t>
            </a:r>
            <a:r>
              <a:rPr lang="en-US" b="1" i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 </a:t>
            </a:r>
            <a:r>
              <a:rPr lang="en-US" b="1" i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61950" indent="-361950">
              <a:lnSpc>
                <a:spcPts val="36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полноценный мониторинг</a:t>
            </a:r>
          </a:p>
          <a:p>
            <a:pPr marL="0" indent="0">
              <a:lnSpc>
                <a:spcPts val="3600"/>
              </a:lnSpc>
              <a:spcBef>
                <a:spcPts val="900"/>
              </a:spcBef>
              <a:buNone/>
            </a:pPr>
            <a:endParaRPr lang="ru-RU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99" y="2678114"/>
            <a:ext cx="1167402" cy="1556536"/>
          </a:xfrm>
        </p:spPr>
      </p:pic>
    </p:spTree>
    <p:extLst>
      <p:ext uri="{BB962C8B-B14F-4D97-AF65-F5344CB8AC3E}">
        <p14:creationId xmlns:p14="http://schemas.microsoft.com/office/powerpoint/2010/main" val="31405919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28650" y="257451"/>
            <a:ext cx="7886700" cy="754603"/>
          </a:xfrm>
        </p:spPr>
        <p:txBody>
          <a:bodyPr>
            <a:normAutofit/>
          </a:bodyPr>
          <a:lstStyle/>
          <a:p>
            <a:pPr algn="ctr"/>
            <a:r>
              <a:rPr lang="ru-RU" sz="3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можно  быстро посмотреть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859" y="2884509"/>
            <a:ext cx="1088982" cy="1088982"/>
          </a:xfrm>
        </p:spPr>
      </p:pic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92962" y="1012054"/>
            <a:ext cx="8222387" cy="5450890"/>
          </a:xfrm>
        </p:spPr>
        <p:txBody>
          <a:bodyPr>
            <a:noAutofit/>
          </a:bodyPr>
          <a:lstStyle/>
          <a:p>
            <a:pPr>
              <a:lnSpc>
                <a:spcPts val="2880"/>
              </a:lnSpc>
              <a:spcBef>
                <a:spcPts val="600"/>
              </a:spcBef>
            </a:pPr>
            <a:r>
              <a:rPr lang="ru-RU" sz="25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Приказ МЗ РБ от 17.12.2020 №1350</a:t>
            </a:r>
          </a:p>
          <a:p>
            <a:pPr>
              <a:lnSpc>
                <a:spcPts val="2880"/>
              </a:lnSpc>
              <a:spcBef>
                <a:spcPts val="600"/>
              </a:spcBef>
            </a:pPr>
            <a:r>
              <a:rPr lang="ru-RU" sz="2500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Мультисистемный</a:t>
            </a:r>
            <a:r>
              <a:rPr lang="ru-RU" sz="25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воспалительный синдром, ассоциированный с </a:t>
            </a:r>
            <a:r>
              <a:rPr lang="en-US" sz="25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COVID-10</a:t>
            </a:r>
            <a:r>
              <a:rPr lang="ru-RU" sz="25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у детей // Педиатрия. Восточная Европа. – 2020.– Т.–8.– № 3.– С. 316–327.</a:t>
            </a:r>
          </a:p>
          <a:p>
            <a:pPr>
              <a:lnSpc>
                <a:spcPts val="2880"/>
              </a:lnSpc>
              <a:spcBef>
                <a:spcPts val="600"/>
              </a:spcBef>
            </a:pPr>
            <a:r>
              <a:rPr lang="ru-RU" sz="25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Детский </a:t>
            </a:r>
            <a:r>
              <a:rPr lang="ru-RU" sz="2500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мультисистемный</a:t>
            </a:r>
            <a:r>
              <a:rPr lang="ru-RU" sz="25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воспалительный синдром, ассоциированный с новой корона-вирусной инфекцией: актуальная информация и клиническое наблюдение // Педиатрическая фармакология. – 2020.–Т.17.– № 3.– С. 219–229.</a:t>
            </a:r>
          </a:p>
          <a:p>
            <a:pPr>
              <a:lnSpc>
                <a:spcPts val="2880"/>
              </a:lnSpc>
              <a:spcBef>
                <a:spcPts val="600"/>
              </a:spcBef>
            </a:pPr>
            <a:r>
              <a:rPr lang="en-US" sz="25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 and multisystem inflammatory syndrome in children and adolescents</a:t>
            </a:r>
            <a:r>
              <a:rPr lang="ru-RU" sz="25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// </a:t>
            </a:r>
            <a:r>
              <a:rPr lang="fr-FR" sz="2500" b="1" i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Lancet Infect Dis </a:t>
            </a:r>
            <a:r>
              <a:rPr lang="fr-FR" sz="2500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2020; 20: e276–88 </a:t>
            </a:r>
          </a:p>
        </p:txBody>
      </p:sp>
    </p:spTree>
    <p:extLst>
      <p:ext uri="{BB962C8B-B14F-4D97-AF65-F5344CB8AC3E}">
        <p14:creationId xmlns:p14="http://schemas.microsoft.com/office/powerpoint/2010/main" val="2157719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14067"/>
            <a:ext cx="7886700" cy="1035171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Исторический штрих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4453" y="1371599"/>
            <a:ext cx="6952890" cy="4891177"/>
          </a:xfrm>
        </p:spPr>
        <p:txBody>
          <a:bodyPr>
            <a:normAutofit/>
          </a:bodyPr>
          <a:lstStyle/>
          <a:p>
            <a:pPr marL="0" indent="0">
              <a:lnSpc>
                <a:spcPts val="3800"/>
              </a:lnSpc>
              <a:spcBef>
                <a:spcPts val="6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Кавасаки-подобное заболевание (КПЗ/</a:t>
            </a:r>
            <a:r>
              <a:rPr lang="en-US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KLD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0" indent="0">
              <a:lnSpc>
                <a:spcPts val="3800"/>
              </a:lnSpc>
              <a:spcBef>
                <a:spcPts val="6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Педиатрическое 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ассоци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ированное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воспалительное заболевание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(PCAID)</a:t>
            </a:r>
            <a:endParaRPr lang="ru-RU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800"/>
              </a:lnSpc>
              <a:spcBef>
                <a:spcPts val="6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Педиатрический 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мультисистемный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воспалительный синдром</a:t>
            </a:r>
            <a:r>
              <a:rPr lang="en-US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(PMIS)</a:t>
            </a:r>
            <a:endParaRPr lang="ru-RU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800"/>
              </a:lnSpc>
              <a:spcBef>
                <a:spcPts val="600"/>
              </a:spcBef>
              <a:buNone/>
            </a:pP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Мультисистемный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воспалительный синдром у детей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(MIS-C)</a:t>
            </a:r>
            <a:endParaRPr lang="x-none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685" y="2446338"/>
            <a:ext cx="1473993" cy="1965325"/>
          </a:xfrm>
        </p:spPr>
      </p:pic>
    </p:spTree>
    <p:extLst>
      <p:ext uri="{BB962C8B-B14F-4D97-AF65-F5344CB8AC3E}">
        <p14:creationId xmlns:p14="http://schemas.microsoft.com/office/powerpoint/2010/main" val="1862656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63449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811" y="6063449"/>
            <a:ext cx="8318377" cy="764084"/>
          </a:xfrm>
        </p:spPr>
        <p:txBody>
          <a:bodyPr>
            <a:normAutofit/>
          </a:bodyPr>
          <a:lstStyle/>
          <a:p>
            <a:pPr algn="ctr"/>
            <a:r>
              <a:rPr lang="ru-RU" b="1" spc="21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672564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6178"/>
            <a:ext cx="7886700" cy="954349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неясно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4905" y="1225119"/>
            <a:ext cx="7430609" cy="5246703"/>
          </a:xfrm>
        </p:spPr>
        <p:txBody>
          <a:bodyPr>
            <a:noAutofit/>
          </a:bodyPr>
          <a:lstStyle/>
          <a:p>
            <a:pPr marL="0" indent="0">
              <a:lnSpc>
                <a:spcPts val="3800"/>
              </a:lnSpc>
              <a:spcBef>
                <a:spcPts val="600"/>
              </a:spcBef>
              <a:buNone/>
            </a:pP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Является ли 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 </a:t>
            </a:r>
            <a:r>
              <a:rPr lang="ru-RU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развивающийся  на 1–6 недели </a:t>
            </a:r>
            <a:r>
              <a:rPr lang="en-US" b="1" spc="100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</a:t>
            </a:r>
            <a:endParaRPr lang="ru-RU" b="1" spc="100" dirty="0">
              <a:ln>
                <a:solidFill>
                  <a:srgbClr val="FFFF00"/>
                </a:solidFill>
              </a:ln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5600" indent="-355600">
              <a:lnSpc>
                <a:spcPts val="38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проявлением самого 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</a:t>
            </a:r>
          </a:p>
          <a:p>
            <a:pPr marL="355600" indent="-355600">
              <a:lnSpc>
                <a:spcPts val="38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инфекционным осложнением </a:t>
            </a:r>
            <a:r>
              <a:rPr lang="en-US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</a:t>
            </a:r>
            <a:endParaRPr lang="ru-RU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sz="30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Патогенез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развитие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генерализо</a:t>
            </a:r>
            <a:r>
              <a:rPr lang="en-US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ванной микроангиопатии в виде деструктивно-продуктивного вирусного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васкулита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ru-RU" b="1" dirty="0" err="1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гиперкоагуляционного</a:t>
            </a:r>
            <a:r>
              <a:rPr lang="ru-RU" b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синдрома</a:t>
            </a:r>
            <a:endParaRPr lang="x-none" b="1" dirty="0">
              <a:ln>
                <a:solidFill>
                  <a:schemeClr val="bg1"/>
                </a:solidFill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685" y="2446338"/>
            <a:ext cx="1473993" cy="1965325"/>
          </a:xfrm>
        </p:spPr>
      </p:pic>
    </p:spTree>
    <p:extLst>
      <p:ext uri="{BB962C8B-B14F-4D97-AF65-F5344CB8AC3E}">
        <p14:creationId xmlns:p14="http://schemas.microsoft.com/office/powerpoint/2010/main" val="2444715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97150"/>
            <a:ext cx="7886700" cy="952088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Когда можно заподозрить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8082" y="1449238"/>
            <a:ext cx="7496271" cy="4891177"/>
          </a:xfrm>
        </p:spPr>
        <p:txBody>
          <a:bodyPr>
            <a:normAutofit/>
          </a:bodyPr>
          <a:lstStyle/>
          <a:p>
            <a:pPr marL="0" indent="0">
              <a:lnSpc>
                <a:spcPts val="38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Дети от 1 года жизни до 18 лет – средний возраст 8–10 лет</a:t>
            </a:r>
          </a:p>
          <a:p>
            <a:pPr marL="0" indent="0">
              <a:lnSpc>
                <a:spcPts val="38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Часто наличие </a:t>
            </a:r>
            <a:r>
              <a:rPr lang="en-US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COVID-19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семейном анамнезе</a:t>
            </a:r>
          </a:p>
          <a:p>
            <a:pPr marL="0" indent="0">
              <a:lnSpc>
                <a:spcPts val="38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Лихорадка ≥ 38</a:t>
            </a:r>
            <a:r>
              <a:rPr lang="ru-RU" sz="3200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 panose="05050102010706020507" pitchFamily="18" charset="2"/>
              </a:rPr>
              <a:t> в течение 24 часов и более; средняя продолжительность 5 дней (1–12 суток)</a:t>
            </a:r>
            <a:endParaRPr lang="ru-RU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800"/>
              </a:lnSpc>
              <a:spcBef>
                <a:spcPts val="9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Боли в животе, рвота или диарея – до 83% детей</a:t>
            </a:r>
            <a:endParaRPr lang="x-none" b="1" dirty="0">
              <a:solidFill>
                <a:srgbClr val="FFCF3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5" y="2618385"/>
            <a:ext cx="1214356" cy="1621229"/>
          </a:xfrm>
        </p:spPr>
      </p:pic>
    </p:spTree>
    <p:extLst>
      <p:ext uri="{BB962C8B-B14F-4D97-AF65-F5344CB8AC3E}">
        <p14:creationId xmlns:p14="http://schemas.microsoft.com/office/powerpoint/2010/main" val="2832162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43882"/>
            <a:ext cx="7886700" cy="1012055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Когда можно заподозрить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91449" y="1376039"/>
            <a:ext cx="7496271" cy="4909350"/>
          </a:xfrm>
        </p:spPr>
        <p:txBody>
          <a:bodyPr>
            <a:normAutofit/>
          </a:bodyPr>
          <a:lstStyle/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Симптомы кардиогенного шока – до 68% детей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Респираторные симптомы – до 34% детей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Боли в грудной клетки – до 17% детей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Боли в горле (до 10% детей) и головные боли (до 26% детей)</a:t>
            </a:r>
          </a:p>
          <a:p>
            <a:pPr marL="0" indent="0" algn="r">
              <a:lnSpc>
                <a:spcPts val="3000"/>
              </a:lnSpc>
              <a:spcBef>
                <a:spcPts val="1200"/>
              </a:spcBef>
              <a:buNone/>
            </a:pPr>
            <a:r>
              <a:rPr lang="en-US" sz="2200" b="1" i="1" dirty="0" err="1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Belhadjer</a:t>
            </a:r>
            <a:r>
              <a:rPr lang="en-US" sz="2200" b="1" i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</a:t>
            </a:r>
            <a:r>
              <a:rPr lang="ru-RU" sz="2200" b="1" i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2200" b="1" i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et al., Circulation, 2020</a:t>
            </a:r>
          </a:p>
          <a:p>
            <a:pPr marL="0" indent="0" algn="r">
              <a:lnSpc>
                <a:spcPts val="3000"/>
              </a:lnSpc>
              <a:spcBef>
                <a:spcPts val="0"/>
              </a:spcBef>
              <a:buNone/>
            </a:pPr>
            <a:r>
              <a:rPr lang="en-US" sz="2200" b="1" i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Whittaker E. et al., JAMA, 2020</a:t>
            </a:r>
            <a:endParaRPr lang="x-none" sz="2200" b="1" i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72" y="2618385"/>
            <a:ext cx="1214356" cy="1621229"/>
          </a:xfrm>
        </p:spPr>
      </p:pic>
    </p:spTree>
    <p:extLst>
      <p:ext uri="{BB962C8B-B14F-4D97-AF65-F5344CB8AC3E}">
        <p14:creationId xmlns:p14="http://schemas.microsoft.com/office/powerpoint/2010/main" val="2639127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1740"/>
            <a:ext cx="7886700" cy="710213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Когда можно заподозрить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306" y="1020932"/>
            <a:ext cx="7496271" cy="5504154"/>
          </a:xfrm>
        </p:spPr>
        <p:txBody>
          <a:bodyPr>
            <a:noAutofit/>
          </a:bodyPr>
          <a:lstStyle/>
          <a:p>
            <a:pPr marL="0" indent="0" algn="ctr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 признаков БК</a:t>
            </a:r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Коньюктивит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склерит – до 89% детей</a:t>
            </a:r>
            <a:endParaRPr lang="en-US" b="1" dirty="0"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Кожная сыпь – до 57%</a:t>
            </a:r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Лимфаденопатия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шейных и 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брыжееч-ных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лимфоузлов – до 60% детей</a:t>
            </a:r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Красные, сухие и потрескавшиеся губы – до 54%</a:t>
            </a:r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Неврологические нарушения – до 31% детей</a:t>
            </a:r>
          </a:p>
          <a:p>
            <a:pPr marL="0" indent="0">
              <a:lnSpc>
                <a:spcPts val="3600"/>
              </a:lnSpc>
              <a:spcBef>
                <a:spcPts val="600"/>
              </a:spcBef>
              <a:buNone/>
            </a:pP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Серозит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(небольшие плевральные, перикардиальные выпоты) – 24–57%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5" y="2618385"/>
            <a:ext cx="1214356" cy="1621229"/>
          </a:xfrm>
        </p:spPr>
      </p:pic>
    </p:spTree>
    <p:extLst>
      <p:ext uri="{BB962C8B-B14F-4D97-AF65-F5344CB8AC3E}">
        <p14:creationId xmlns:p14="http://schemas.microsoft.com/office/powerpoint/2010/main" val="2438354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41927-D03E-45A4-981B-1A5B7FF7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08372"/>
            <a:ext cx="7886700" cy="816745"/>
          </a:xfrm>
        </p:spPr>
        <p:txBody>
          <a:bodyPr>
            <a:normAutofit/>
          </a:bodyPr>
          <a:lstStyle/>
          <a:p>
            <a:pPr algn="ctr"/>
            <a:r>
              <a:rPr lang="ru-RU" sz="3400" b="1" spc="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Когда можно заподозрить</a:t>
            </a:r>
            <a:endParaRPr lang="x-none" sz="3400" b="1" spc="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7AD9F-7490-45C3-A19C-E621CFEDF9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82572" y="1225118"/>
            <a:ext cx="7496271" cy="5166804"/>
          </a:xfrm>
        </p:spPr>
        <p:txBody>
          <a:bodyPr>
            <a:noAutofit/>
          </a:bodyPr>
          <a:lstStyle/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наличии клинических признаков тяжелого заболевания с </a:t>
            </a:r>
            <a:r>
              <a:rPr lang="ru-RU" b="1" dirty="0" err="1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полиорган-ным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поражением 2-х и более систем 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(сердечнососудистая, дыхательная,  нервная,  пищеварительная, крове-</a:t>
            </a:r>
            <a:r>
              <a:rPr lang="ru-RU" b="1" dirty="0" err="1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носная</a:t>
            </a:r>
            <a:r>
              <a:rPr lang="ru-RU" b="1" dirty="0"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мочевыводящая) </a:t>
            </a:r>
            <a:r>
              <a:rPr lang="ru-RU" b="1" dirty="0">
                <a:solidFill>
                  <a:srgbClr val="FFFF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отсутствием альтернативных диагнозов</a:t>
            </a:r>
          </a:p>
          <a:p>
            <a:pPr marL="0" indent="0">
              <a:lnSpc>
                <a:spcPts val="3800"/>
              </a:lnSpc>
              <a:spcBef>
                <a:spcPts val="1200"/>
              </a:spcBef>
              <a:buNone/>
            </a:pPr>
            <a:r>
              <a:rPr lang="ru-RU" b="1" dirty="0">
                <a:ln>
                  <a:solidFill>
                    <a:srgbClr val="FFFF00"/>
                  </a:solidFill>
                </a:ln>
                <a:solidFill>
                  <a:srgbClr val="FFCF3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Плюс лабораторно-инструментальные данные</a:t>
            </a:r>
            <a:endParaRPr lang="ru-RU" b="1" dirty="0">
              <a:ln>
                <a:solidFill>
                  <a:srgbClr val="FFFF00"/>
                </a:solidFill>
              </a:ln>
              <a:solidFill>
                <a:srgbClr val="FFFF8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05" y="2618385"/>
            <a:ext cx="1214356" cy="1621229"/>
          </a:xfrm>
        </p:spPr>
      </p:pic>
    </p:spTree>
    <p:extLst>
      <p:ext uri="{BB962C8B-B14F-4D97-AF65-F5344CB8AC3E}">
        <p14:creationId xmlns:p14="http://schemas.microsoft.com/office/powerpoint/2010/main" val="4224697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016B1E4-C325-4C24-92C4-F75C868C90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423" y="443134"/>
            <a:ext cx="3981154" cy="5971732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CFBE6ED-A86D-4039-9402-94F2CD432420}"/>
              </a:ext>
            </a:extLst>
          </p:cNvPr>
          <p:cNvSpPr/>
          <p:nvPr/>
        </p:nvSpPr>
        <p:spPr>
          <a:xfrm>
            <a:off x="147402" y="612868"/>
            <a:ext cx="3804249" cy="91439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Коньюктивит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склерит 89%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5C5D694-8C93-4B35-9C86-87966DC3E614}"/>
              </a:ext>
            </a:extLst>
          </p:cNvPr>
          <p:cNvSpPr/>
          <p:nvPr/>
        </p:nvSpPr>
        <p:spPr>
          <a:xfrm>
            <a:off x="183432" y="1897811"/>
            <a:ext cx="3485072" cy="11818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Красные, сухие и потрескавшиеся губы, 54%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B62A883-3092-4343-B9DD-8D1D6D135323}"/>
              </a:ext>
            </a:extLst>
          </p:cNvPr>
          <p:cNvSpPr/>
          <p:nvPr/>
        </p:nvSpPr>
        <p:spPr>
          <a:xfrm>
            <a:off x="193756" y="3429000"/>
            <a:ext cx="3563386" cy="118181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Лимфаденопатия шейных и </a:t>
            </a:r>
            <a:r>
              <a:rPr lang="ru-RU" sz="2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брыжееч-ных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лимфоузлов, 60%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225DCD9-D1B2-4918-A52B-3E6F790082D9}"/>
              </a:ext>
            </a:extLst>
          </p:cNvPr>
          <p:cNvSpPr/>
          <p:nvPr/>
        </p:nvSpPr>
        <p:spPr>
          <a:xfrm>
            <a:off x="1164367" y="5061726"/>
            <a:ext cx="2592775" cy="79326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Сыпь, 57%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6374990-6A89-4856-B8D8-6845C69EC916}"/>
              </a:ext>
            </a:extLst>
          </p:cNvPr>
          <p:cNvSpPr/>
          <p:nvPr/>
        </p:nvSpPr>
        <p:spPr>
          <a:xfrm>
            <a:off x="5014674" y="293300"/>
            <a:ext cx="3485071" cy="914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Неврологические нарушения, 31%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450BB40-AA9F-4ABE-9A0C-0CC6B7A07488}"/>
              </a:ext>
            </a:extLst>
          </p:cNvPr>
          <p:cNvSpPr/>
          <p:nvPr/>
        </p:nvSpPr>
        <p:spPr>
          <a:xfrm>
            <a:off x="5257261" y="1492370"/>
            <a:ext cx="3166970" cy="9144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Респираторные симптомы 34%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9730F99-76D6-4763-8929-4AEDD62C5B90}"/>
              </a:ext>
            </a:extLst>
          </p:cNvPr>
          <p:cNvSpPr/>
          <p:nvPr/>
        </p:nvSpPr>
        <p:spPr>
          <a:xfrm>
            <a:off x="5118687" y="2514600"/>
            <a:ext cx="3877911" cy="18288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Дисфункция ЛЖ 100%;</a:t>
            </a:r>
          </a:p>
          <a:p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шок, 68% ; </a:t>
            </a:r>
            <a:r>
              <a:rPr lang="en-US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ECMO 28,6%</a:t>
            </a:r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расширение коронарных артерий, 17%; перикардит, 8%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DBB8CAE-2D41-49B4-88AE-DE747EA452EF}"/>
              </a:ext>
            </a:extLst>
          </p:cNvPr>
          <p:cNvSpPr/>
          <p:nvPr/>
        </p:nvSpPr>
        <p:spPr>
          <a:xfrm>
            <a:off x="5257261" y="4546121"/>
            <a:ext cx="3563386" cy="169940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Поражение ЖКТ 83%</a:t>
            </a:r>
          </a:p>
          <a:p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тошнота, диарея 83%; </a:t>
            </a:r>
          </a:p>
          <a:p>
            <a:r>
              <a:rPr lang="ru-RU" sz="2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диагностическая лапароскопия, 5,7%</a:t>
            </a:r>
            <a:endParaRPr lang="x-none" sz="2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3951651" y="976544"/>
            <a:ext cx="176466" cy="408373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3668504" y="1731146"/>
            <a:ext cx="557267" cy="783454"/>
          </a:xfrm>
          <a:prstGeom prst="straightConnector1">
            <a:avLst/>
          </a:prstGeom>
          <a:ln>
            <a:solidFill>
              <a:srgbClr val="06060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3757109" y="1897811"/>
            <a:ext cx="566316" cy="2249515"/>
          </a:xfrm>
          <a:prstGeom prst="straightConnector1">
            <a:avLst/>
          </a:prstGeom>
          <a:ln>
            <a:solidFill>
              <a:srgbClr val="06060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3757109" y="3079630"/>
            <a:ext cx="506747" cy="991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3757109" y="4610819"/>
            <a:ext cx="506747" cy="847541"/>
          </a:xfrm>
          <a:prstGeom prst="straightConnector1">
            <a:avLst/>
          </a:prstGeom>
          <a:ln>
            <a:solidFill>
              <a:srgbClr val="06060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3757109" y="3002982"/>
            <a:ext cx="1107854" cy="2398319"/>
          </a:xfrm>
          <a:prstGeom prst="straightConnector1">
            <a:avLst/>
          </a:prstGeom>
          <a:ln>
            <a:solidFill>
              <a:srgbClr val="06060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4356783" y="736847"/>
            <a:ext cx="641345" cy="552802"/>
          </a:xfrm>
          <a:prstGeom prst="straightConnector1">
            <a:avLst/>
          </a:prstGeom>
          <a:ln>
            <a:solidFill>
              <a:srgbClr val="06060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4428314" y="1988914"/>
            <a:ext cx="827214" cy="133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17593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1034</TotalTime>
  <Words>1525</Words>
  <Application>Microsoft Office PowerPoint</Application>
  <PresentationFormat>Экран (4:3)</PresentationFormat>
  <Paragraphs>160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8" baseType="lpstr">
      <vt:lpstr>Arial</vt:lpstr>
      <vt:lpstr>Calibri</vt:lpstr>
      <vt:lpstr>Calibri Light</vt:lpstr>
      <vt:lpstr>Monotype Sorts</vt:lpstr>
      <vt:lpstr>Symbol</vt:lpstr>
      <vt:lpstr>Tahoma</vt:lpstr>
      <vt:lpstr>Wingdings</vt:lpstr>
      <vt:lpstr>Тема Office</vt:lpstr>
      <vt:lpstr>Мультисистемный воспалительный синдром, ассоциированный с COVID-19</vt:lpstr>
      <vt:lpstr>Исторический штрих</vt:lpstr>
      <vt:lpstr>Исторический штрих</vt:lpstr>
      <vt:lpstr>Что неясно</vt:lpstr>
      <vt:lpstr>Когда можно заподозрить</vt:lpstr>
      <vt:lpstr>Когда можно заподозрить</vt:lpstr>
      <vt:lpstr>Когда можно заподозрить</vt:lpstr>
      <vt:lpstr>Когда можно заподозрить</vt:lpstr>
      <vt:lpstr>Презентация PowerPoint</vt:lpstr>
      <vt:lpstr>Критерии MIS у детей (ВОЗ,2020)</vt:lpstr>
      <vt:lpstr>Критерии MIS у детей (ВОЗ,2020)</vt:lpstr>
      <vt:lpstr>Критерии MIS у детей (ВОЗ,2020)</vt:lpstr>
      <vt:lpstr>Если заподозрили</vt:lpstr>
      <vt:lpstr>Дифференциальная диагностика</vt:lpstr>
      <vt:lpstr>Дифференциальная диагностика</vt:lpstr>
      <vt:lpstr>Дифференциальная диагностика</vt:lpstr>
      <vt:lpstr>Дифференциальная диагностика</vt:lpstr>
      <vt:lpstr>Дифференциальная диагностика</vt:lpstr>
      <vt:lpstr>Дифференциальная диагностика</vt:lpstr>
      <vt:lpstr>Дифференциальная диагностика</vt:lpstr>
      <vt:lpstr>Что может подтвердить</vt:lpstr>
      <vt:lpstr>Что может подтвердить</vt:lpstr>
      <vt:lpstr>Подходы к терапии</vt:lpstr>
      <vt:lpstr>Подходы к терапии</vt:lpstr>
      <vt:lpstr>Подходы к терапии</vt:lpstr>
      <vt:lpstr>Подходы к терапии</vt:lpstr>
      <vt:lpstr>Подходы к терапии</vt:lpstr>
      <vt:lpstr>Подходы к терапии</vt:lpstr>
      <vt:lpstr>Что можно  быстро посмотреть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Мультисистемный воспалительный синдром, ассоциированный с COVID-19</dc:title>
  <dc:creator>User</dc:creator>
  <cp:lastModifiedBy>User</cp:lastModifiedBy>
  <cp:revision>80</cp:revision>
  <dcterms:created xsi:type="dcterms:W3CDTF">2020-12-21T08:58:32Z</dcterms:created>
  <dcterms:modified xsi:type="dcterms:W3CDTF">2021-03-01T06:44:08Z</dcterms:modified>
</cp:coreProperties>
</file>