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61" r:id="rId4"/>
    <p:sldId id="286" r:id="rId5"/>
    <p:sldId id="287" r:id="rId6"/>
    <p:sldId id="288" r:id="rId7"/>
    <p:sldId id="290" r:id="rId8"/>
    <p:sldId id="311" r:id="rId9"/>
    <p:sldId id="312" r:id="rId10"/>
    <p:sldId id="313" r:id="rId11"/>
    <p:sldId id="314" r:id="rId12"/>
    <p:sldId id="315" r:id="rId13"/>
    <p:sldId id="305" r:id="rId14"/>
    <p:sldId id="306" r:id="rId15"/>
    <p:sldId id="307" r:id="rId16"/>
    <p:sldId id="309" r:id="rId17"/>
    <p:sldId id="310" r:id="rId18"/>
    <p:sldId id="260" r:id="rId19"/>
    <p:sldId id="282" r:id="rId20"/>
    <p:sldId id="262" r:id="rId21"/>
    <p:sldId id="284" r:id="rId22"/>
    <p:sldId id="285" r:id="rId23"/>
    <p:sldId id="258" r:id="rId24"/>
    <p:sldId id="296" r:id="rId25"/>
    <p:sldId id="297" r:id="rId26"/>
    <p:sldId id="298" r:id="rId27"/>
    <p:sldId id="299" r:id="rId28"/>
    <p:sldId id="303" r:id="rId29"/>
    <p:sldId id="267" r:id="rId30"/>
    <p:sldId id="274" r:id="rId31"/>
    <p:sldId id="300" r:id="rId32"/>
    <p:sldId id="301" r:id="rId33"/>
    <p:sldId id="264" r:id="rId34"/>
    <p:sldId id="265" r:id="rId35"/>
    <p:sldId id="268" r:id="rId36"/>
    <p:sldId id="269" r:id="rId37"/>
    <p:sldId id="270" r:id="rId38"/>
    <p:sldId id="27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  <a:srgbClr val="DAA600"/>
    <a:srgbClr val="FFD44B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787" autoAdjust="0"/>
    <p:restoredTop sz="94620" autoAdjust="0"/>
  </p:normalViewPr>
  <p:slideViewPr>
    <p:cSldViewPr snapToGrid="0" showGuides="1">
      <p:cViewPr varScale="1">
        <p:scale>
          <a:sx n="81" d="100"/>
          <a:sy n="81" d="100"/>
        </p:scale>
        <p:origin x="114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5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3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8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6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0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3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2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4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4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790ED-19CC-4413-B9C9-B25C026F4B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76E7-57FE-448C-94E6-4D59487A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318697E-5889-49CD-A5BC-FD086337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884299"/>
          </a:xfrm>
        </p:spPr>
        <p:txBody>
          <a:bodyPr>
            <a:normAutofit fontScale="90000"/>
          </a:bodyPr>
          <a:lstStyle/>
          <a:p>
            <a:pPr algn="ctr">
              <a:lnSpc>
                <a:spcPts val="5200"/>
              </a:lnSpc>
            </a:pPr>
            <a:r>
              <a:rPr lang="ru-RU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Предикторы тяжелого течения </a:t>
            </a:r>
            <a:r>
              <a:rPr lang="en-US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  <a:r>
              <a:rPr lang="ru-RU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ru-RU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детей</a:t>
            </a:r>
            <a:endParaRPr lang="x-none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7" descr="IMG_05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2550982"/>
            <a:ext cx="2179390" cy="2981100"/>
          </a:xfrm>
          <a:noFill/>
        </p:spPr>
      </p:pic>
      <p:sp>
        <p:nvSpPr>
          <p:cNvPr id="55305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2688336" y="2258568"/>
            <a:ext cx="5989320" cy="3895344"/>
          </a:xfrm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кафедра детской </a:t>
            </a:r>
          </a:p>
          <a:p>
            <a:pPr marL="0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анестезиологии и реаниматологии </a:t>
            </a:r>
          </a:p>
          <a:p>
            <a:pPr marL="0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ru-RU" sz="30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БелМАПО</a:t>
            </a:r>
            <a:endParaRPr lang="ru-RU" sz="30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r>
              <a:rPr lang="ru-RU" sz="3200" b="1" spc="210" dirty="0">
                <a:solidFill>
                  <a:srgbClr val="FFDC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доцент</a:t>
            </a:r>
            <a:endParaRPr lang="ru-RU" sz="3600" b="1" spc="210" dirty="0">
              <a:solidFill>
                <a:srgbClr val="FFDC6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r>
              <a:rPr lang="ru-RU" sz="3900" b="1" spc="210" dirty="0">
                <a:solidFill>
                  <a:srgbClr val="FFDC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Кулагин</a:t>
            </a:r>
          </a:p>
          <a:p>
            <a:pPr marL="0" indent="0" algn="r">
              <a:buNone/>
            </a:pPr>
            <a:r>
              <a:rPr lang="ru-RU" sz="3200" b="1" spc="210" dirty="0">
                <a:solidFill>
                  <a:srgbClr val="FFDC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Алексей Евгениевич</a:t>
            </a:r>
          </a:p>
          <a:p>
            <a:pPr eaLnBrk="1" hangingPunct="1">
              <a:lnSpc>
                <a:spcPts val="4800"/>
              </a:lnSpc>
              <a:buFontTx/>
              <a:buNone/>
              <a:defRPr/>
            </a:pPr>
            <a:endParaRPr lang="ru-RU" sz="3600" spc="100" dirty="0">
              <a:ln>
                <a:solidFill>
                  <a:schemeClr val="bg1"/>
                </a:solidFill>
              </a:ln>
              <a:solidFill>
                <a:srgbClr val="FFD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23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452487"/>
            <a:ext cx="7886700" cy="782424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Вероятный случай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" y="1381019"/>
            <a:ext cx="655186" cy="409596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71525" y="1234911"/>
            <a:ext cx="8136805" cy="5316718"/>
          </a:xfrm>
        </p:spPr>
        <p:txBody>
          <a:bodyPr>
            <a:noAutofit/>
          </a:bodyPr>
          <a:lstStyle/>
          <a:p>
            <a:pPr marL="536575" indent="-536575">
              <a:lnSpc>
                <a:spcPts val="3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возвращение 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зарубежной 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поездки за 14 дней до появления симптомов;</a:t>
            </a:r>
          </a:p>
          <a:p>
            <a:pPr marL="536575" indent="-536575">
              <a:lnSpc>
                <a:spcPts val="3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тесных контактов за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послед-</a:t>
            </a:r>
            <a:r>
              <a:rPr lang="ru-RU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ние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дней с лицами, находящимися под наблюдением по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инфекции SARSCoV-2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которые в последующем заболели;</a:t>
            </a:r>
          </a:p>
          <a:p>
            <a:pPr marL="536575" indent="-536575">
              <a:lnSpc>
                <a:spcPts val="3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тесных контактов за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послед-</a:t>
            </a:r>
            <a:r>
              <a:rPr lang="ru-RU" b="1" dirty="0" err="1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ние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дней с лицами, у которых лабораторно подтвержден диагноз COVID-19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06371"/>
            <a:ext cx="7886700" cy="862552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Вероятный случай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" y="1381019"/>
            <a:ext cx="655186" cy="409596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71525" y="1018095"/>
            <a:ext cx="8136805" cy="5533534"/>
          </a:xfrm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Наличие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клинической картины (п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1), 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сочетании с характерными изменениями в легких по данным КТ </a:t>
            </a:r>
            <a:r>
              <a:rPr lang="ru-RU" b="1" dirty="0" smtClean="0">
                <a:ln>
                  <a:solidFill>
                    <a:srgbClr val="DAA6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 зависимости </a:t>
            </a:r>
            <a:r>
              <a:rPr lang="ru-RU" b="1" dirty="0">
                <a:ln>
                  <a:solidFill>
                    <a:srgbClr val="DAA6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результатов </a:t>
            </a:r>
            <a:r>
              <a:rPr lang="ru-RU" b="1" dirty="0" smtClean="0">
                <a:ln>
                  <a:solidFill>
                    <a:srgbClr val="DAA6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однократного </a:t>
            </a:r>
            <a:r>
              <a:rPr lang="ru-RU" b="1" dirty="0" err="1" smtClean="0">
                <a:ln>
                  <a:solidFill>
                    <a:srgbClr val="DAA6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</a:t>
            </a:r>
            <a:r>
              <a:rPr lang="ru-RU" b="1" dirty="0" smtClean="0">
                <a:ln>
                  <a:solidFill>
                    <a:srgbClr val="DAA6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-торного </a:t>
            </a:r>
            <a:r>
              <a:rPr lang="ru-RU" b="1" dirty="0">
                <a:ln>
                  <a:solidFill>
                    <a:srgbClr val="DAA6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РНК 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SARS-CoV-2 и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эпидемиологического анамнеза</a:t>
            </a:r>
            <a:endParaRPr lang="ru-RU" b="1" dirty="0"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Наличие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клинической картины (п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1) в сочетании с характерными изменениями в легких по данным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лучевых </a:t>
            </a:r>
            <a:r>
              <a:rPr lang="ru-RU" b="1" dirty="0" err="1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исследова-ний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невозможности проведения лабораторного исследования на наличие РНК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SARS-CoV-2</a:t>
            </a:r>
            <a:endParaRPr lang="ru-RU" b="1" dirty="0"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9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21790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Подтвержденный </a:t>
            </a:r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случай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" y="1381019"/>
            <a:ext cx="655186" cy="409596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86119" y="2036190"/>
            <a:ext cx="7785067" cy="3374795"/>
          </a:xfrm>
        </p:spPr>
        <p:txBody>
          <a:bodyPr>
            <a:noAutofit/>
          </a:bodyPr>
          <a:lstStyle/>
          <a:p>
            <a:pPr>
              <a:lnSpc>
                <a:spcPts val="4100"/>
              </a:lnSpc>
            </a:pPr>
            <a:r>
              <a:rPr lang="ru-RU" sz="3000" b="1" spc="21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Положительный </a:t>
            </a:r>
            <a:r>
              <a:rPr lang="ru-RU" sz="3000" b="1" spc="21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 лабораторного исследования на наличие РНК SARS-CoV-2 методом полимеразной цепной </a:t>
            </a:r>
            <a:r>
              <a:rPr lang="ru-RU" sz="3000" b="1" spc="21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реакции вне </a:t>
            </a:r>
            <a:r>
              <a:rPr lang="ru-RU" sz="3000" b="1" spc="21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зависимости от клинических </a:t>
            </a:r>
            <a:r>
              <a:rPr lang="ru-RU" sz="3000" b="1" spc="21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проявлений</a:t>
            </a:r>
            <a:endParaRPr lang="ru-RU" sz="3000" b="1" spc="210" dirty="0">
              <a:ln>
                <a:solidFill>
                  <a:schemeClr val="bg1"/>
                </a:solidFill>
              </a:ln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4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99" y="197963"/>
            <a:ext cx="8371001" cy="914401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Показания для госпитализации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10" y="2262433"/>
            <a:ext cx="543513" cy="2328421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92231" y="1018095"/>
            <a:ext cx="8465269" cy="5505253"/>
          </a:xfrm>
        </p:spPr>
        <p:txBody>
          <a:bodyPr>
            <a:normAutofit fontScale="25000" lnSpcReduction="20000"/>
          </a:bodyPr>
          <a:lstStyle/>
          <a:p>
            <a:pPr marL="442913" indent="-442913">
              <a:lnSpc>
                <a:spcPts val="34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t°</a:t>
            </a:r>
            <a:r>
              <a:rPr lang="ru-RU" sz="1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 </a:t>
            </a:r>
            <a:r>
              <a:rPr lang="ru-RU" sz="1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38,5°С </a:t>
            </a:r>
            <a:r>
              <a:rPr lang="ru-RU" sz="1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день обращения или </a:t>
            </a:r>
            <a:r>
              <a:rPr lang="en-US" sz="1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t° &gt; </a:t>
            </a:r>
            <a:r>
              <a:rPr lang="ru-RU" sz="1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38,0°С </a:t>
            </a:r>
            <a:r>
              <a:rPr lang="ru-RU" sz="1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</a:t>
            </a:r>
            <a:r>
              <a:rPr lang="ru-RU" sz="1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en-US" sz="1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дней</a:t>
            </a:r>
          </a:p>
          <a:p>
            <a:pPr marL="442913" indent="-442913">
              <a:lnSpc>
                <a:spcPts val="34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1200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 – наличие </a:t>
            </a:r>
            <a:r>
              <a:rPr lang="ru-RU" sz="11200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любого </a:t>
            </a:r>
            <a:r>
              <a:rPr lang="ru-RU" sz="11200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признака </a:t>
            </a:r>
            <a:r>
              <a:rPr lang="ru-RU" sz="11200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sz="11200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нижеперечисленных:</a:t>
            </a:r>
            <a:endParaRPr lang="ru-RU" sz="11200" b="1" spc="100" dirty="0">
              <a:ln>
                <a:solidFill>
                  <a:schemeClr val="bg1"/>
                </a:solidFill>
              </a:ln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ru-RU" sz="11200" b="1" dirty="0" err="1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тахипноэ</a:t>
            </a:r>
            <a:r>
              <a:rPr lang="ru-RU" sz="11200" b="1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ЧД у </a:t>
            </a:r>
            <a:r>
              <a:rPr lang="ru-RU" sz="11200" b="1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</a:t>
            </a:r>
            <a:r>
              <a:rPr lang="ru-RU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года – </a:t>
            </a:r>
            <a:r>
              <a:rPr lang="en-US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&gt;</a:t>
            </a:r>
            <a:r>
              <a:rPr lang="ru-RU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ru-RU" sz="11200" b="1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1200" b="1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до 5 лет –</a:t>
            </a:r>
            <a:r>
              <a:rPr lang="ru-RU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ru-RU" sz="11200" b="1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старше </a:t>
            </a:r>
            <a:r>
              <a:rPr lang="ru-RU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лет </a:t>
            </a:r>
            <a:r>
              <a:rPr lang="ru-RU" sz="11200" b="1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11200" b="1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11200" b="1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мин;</a:t>
            </a: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ru-RU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одышка </a:t>
            </a:r>
            <a:r>
              <a:rPr lang="ru-RU" sz="112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покое или при </a:t>
            </a:r>
            <a:r>
              <a:rPr lang="ru-RU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беспокойстве;</a:t>
            </a:r>
            <a:endParaRPr lang="ru-RU" sz="11200" b="1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FFDC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ru-RU" sz="11200" b="1" dirty="0" smtClean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</a:t>
            </a:r>
            <a:r>
              <a:rPr lang="ru-RU" sz="11200" b="1" dirty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вспомогательной мускулатуры в акте </a:t>
            </a:r>
            <a:r>
              <a:rPr lang="ru-RU" sz="11200" b="1" dirty="0" smtClean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дыхания</a:t>
            </a:r>
            <a:r>
              <a:rPr lang="ru-RU" sz="11200" b="1" dirty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ru-RU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втяжения податливых мест </a:t>
            </a:r>
            <a:r>
              <a:rPr lang="ru-RU" sz="112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грудной клетки при </a:t>
            </a:r>
            <a:r>
              <a:rPr lang="ru-RU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дыхании;</a:t>
            </a:r>
            <a:endParaRPr lang="ru-RU" sz="11200" b="1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FFDC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4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99" y="339365"/>
            <a:ext cx="8371001" cy="886120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Показания для госпитализации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10" y="2262433"/>
            <a:ext cx="543513" cy="2328421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39365" y="1112364"/>
            <a:ext cx="8465269" cy="5486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3500"/>
              </a:lnSpc>
              <a:spcBef>
                <a:spcPts val="900"/>
              </a:spcBef>
            </a:pPr>
            <a:r>
              <a:rPr lang="ru-RU" sz="11200" b="1" dirty="0" smtClean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раздувание </a:t>
            </a:r>
            <a:r>
              <a:rPr lang="ru-RU" sz="11200" b="1" dirty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крыльев носа при дыхании;</a:t>
            </a:r>
          </a:p>
          <a:p>
            <a:pPr>
              <a:lnSpc>
                <a:spcPts val="3500"/>
              </a:lnSpc>
              <a:spcBef>
                <a:spcPts val="900"/>
              </a:spcBef>
            </a:pPr>
            <a:r>
              <a:rPr lang="ru-RU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кряхтящее </a:t>
            </a:r>
            <a:r>
              <a:rPr lang="ru-RU" sz="112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стонущее дыхание;</a:t>
            </a:r>
          </a:p>
          <a:p>
            <a:pPr>
              <a:lnSpc>
                <a:spcPts val="3500"/>
              </a:lnSpc>
              <a:spcBef>
                <a:spcPts val="900"/>
              </a:spcBef>
            </a:pPr>
            <a:r>
              <a:rPr lang="ru-RU" sz="11200" b="1" dirty="0" smtClean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эпизоды </a:t>
            </a:r>
            <a:r>
              <a:rPr lang="ru-RU" sz="11200" b="1" dirty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апноэ;</a:t>
            </a:r>
          </a:p>
          <a:p>
            <a:pPr>
              <a:lnSpc>
                <a:spcPts val="3500"/>
              </a:lnSpc>
              <a:spcBef>
                <a:spcPts val="900"/>
              </a:spcBef>
            </a:pPr>
            <a:r>
              <a:rPr lang="ru-RU" sz="11200" b="1" dirty="0" err="1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кивательные</a:t>
            </a:r>
            <a:r>
              <a:rPr lang="ru-RU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2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движения головы, </a:t>
            </a:r>
            <a:r>
              <a:rPr lang="ru-RU" sz="11200" b="1" dirty="0" err="1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синхрон</a:t>
            </a:r>
            <a:r>
              <a:rPr lang="en-US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1200" b="1" dirty="0" err="1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ные</a:t>
            </a:r>
            <a:r>
              <a:rPr lang="ru-RU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2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вдохом;</a:t>
            </a:r>
          </a:p>
          <a:p>
            <a:pPr>
              <a:lnSpc>
                <a:spcPts val="3500"/>
              </a:lnSpc>
              <a:spcBef>
                <a:spcPts val="900"/>
              </a:spcBef>
            </a:pPr>
            <a:r>
              <a:rPr lang="ru-RU" sz="11200" b="1" dirty="0" smtClean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дистанционные </a:t>
            </a:r>
            <a:r>
              <a:rPr lang="ru-RU" sz="11200" b="1" dirty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хрипы;</a:t>
            </a:r>
          </a:p>
          <a:p>
            <a:pPr>
              <a:lnSpc>
                <a:spcPts val="3500"/>
              </a:lnSpc>
              <a:spcBef>
                <a:spcPts val="900"/>
              </a:spcBef>
            </a:pPr>
            <a:r>
              <a:rPr lang="ru-RU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невозможность </a:t>
            </a:r>
            <a:r>
              <a:rPr lang="ru-RU" sz="112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сосать/пить вследствие </a:t>
            </a:r>
            <a:r>
              <a:rPr lang="ru-RU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дыхательных нарушений</a:t>
            </a:r>
            <a:r>
              <a:rPr lang="ru-RU" sz="112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3500"/>
              </a:lnSpc>
              <a:spcBef>
                <a:spcPts val="900"/>
              </a:spcBef>
            </a:pPr>
            <a:r>
              <a:rPr lang="ru-RU" sz="11200" b="1" dirty="0" err="1" smtClean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акроцианоз</a:t>
            </a:r>
            <a:r>
              <a:rPr lang="ru-RU" sz="11200" b="1" dirty="0" smtClean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200" b="1" dirty="0">
                <a:ln>
                  <a:solidFill>
                    <a:srgbClr val="FFD44B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центральный цианоз;</a:t>
            </a:r>
          </a:p>
          <a:p>
            <a:pPr>
              <a:lnSpc>
                <a:spcPts val="3500"/>
              </a:lnSpc>
              <a:spcBef>
                <a:spcPts val="900"/>
              </a:spcBef>
            </a:pPr>
            <a:r>
              <a:rPr lang="en-US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</a:t>
            </a:r>
            <a:r>
              <a:rPr lang="en-US" sz="12800" b="1" baseline="-25000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2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95</a:t>
            </a:r>
            <a:r>
              <a:rPr lang="en-US" sz="112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%.</a:t>
            </a:r>
            <a:endParaRPr lang="en-US" sz="11200" b="1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FFDC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4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99" y="197963"/>
            <a:ext cx="8371001" cy="914401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Показания для госпитализации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10" y="2262433"/>
            <a:ext cx="543513" cy="2328421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92231" y="1018095"/>
            <a:ext cx="8465269" cy="5505253"/>
          </a:xfrm>
        </p:spPr>
        <p:txBody>
          <a:bodyPr>
            <a:noAutofit/>
          </a:bodyPr>
          <a:lstStyle/>
          <a:p>
            <a:pPr marL="514350" indent="-514350">
              <a:lnSpc>
                <a:spcPts val="34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Тахикардия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детей в возрасте до 1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r>
              <a:rPr lang="en-US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&gt;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140,</a:t>
            </a:r>
            <a:r>
              <a:rPr lang="en-US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до 5 лет 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старше 5 лет 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r>
              <a:rPr lang="en-US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ts val="34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геморрагической сыпи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spc="100" dirty="0" smtClean="0">
              <a:ln>
                <a:solidFill>
                  <a:schemeClr val="bg1"/>
                </a:solidFill>
              </a:ln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ts val="34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любого из экстренных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и/или неотложных признаков.</a:t>
            </a:r>
          </a:p>
          <a:p>
            <a:pPr marL="514350" indent="-514350">
              <a:lnSpc>
                <a:spcPts val="34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тяжелого фонового 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заболевания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 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зависимости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уровня 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лихорадки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ДН:</a:t>
            </a:r>
            <a:endParaRPr lang="ru-RU" b="1" spc="100" dirty="0">
              <a:ln>
                <a:solidFill>
                  <a:schemeClr val="bg1"/>
                </a:solidFill>
              </a:ln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ru-RU" b="1" spc="100" dirty="0" err="1" smtClean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иммунодефицитное</a:t>
            </a:r>
            <a:r>
              <a:rPr lang="ru-RU" b="1" spc="100" dirty="0" smtClean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состояние и/или терапия </a:t>
            </a:r>
            <a:r>
              <a:rPr lang="ru-RU" b="1" spc="100" dirty="0" err="1" smtClean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иммуносупрессивными</a:t>
            </a:r>
            <a:r>
              <a:rPr lang="ru-RU" b="1" spc="100" dirty="0" smtClean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ЛС;</a:t>
            </a:r>
            <a:endParaRPr lang="ru-RU" b="1" spc="100" dirty="0">
              <a:solidFill>
                <a:srgbClr val="FFDC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54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99" y="197963"/>
            <a:ext cx="8371001" cy="914401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Показания для госпитализации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10" y="2262433"/>
            <a:ext cx="543513" cy="2328421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92231" y="952107"/>
            <a:ext cx="8465269" cy="5571241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400"/>
              </a:spcBef>
            </a:pPr>
            <a:r>
              <a:rPr 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онкологические </a:t>
            </a:r>
            <a:r>
              <a:rPr lang="ru-RU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b="1" dirty="0" err="1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онкогематологические</a:t>
            </a:r>
            <a:r>
              <a:rPr lang="ru-RU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заболевания</a:t>
            </a:r>
            <a:r>
              <a:rPr lang="ru-RU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3200"/>
              </a:lnSpc>
              <a:spcBef>
                <a:spcPts val="400"/>
              </a:spcBef>
            </a:pPr>
            <a:r>
              <a:rPr lang="ru-RU" b="1" dirty="0" smtClean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болезни </a:t>
            </a:r>
            <a:r>
              <a:rPr lang="ru-RU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нарушениями системы свертывания крови;</a:t>
            </a:r>
          </a:p>
          <a:p>
            <a:pPr>
              <a:lnSpc>
                <a:spcPts val="3200"/>
              </a:lnSpc>
              <a:spcBef>
                <a:spcPts val="400"/>
              </a:spcBef>
            </a:pPr>
            <a:r>
              <a:rPr 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врожденные/приобретенные </a:t>
            </a:r>
            <a:r>
              <a:rPr lang="ru-RU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пороки и </a:t>
            </a:r>
            <a:r>
              <a:rPr 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заболевания </a:t>
            </a:r>
            <a:r>
              <a:rPr lang="ru-RU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сердца, в том числе нарушения ритма, </a:t>
            </a:r>
            <a:r>
              <a:rPr lang="ru-RU" b="1" dirty="0" err="1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кардиомиопатия</a:t>
            </a:r>
            <a:r>
              <a:rPr lang="ru-RU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3200"/>
              </a:lnSpc>
              <a:spcBef>
                <a:spcPts val="400"/>
              </a:spcBef>
            </a:pPr>
            <a:r>
              <a:rPr lang="ru-RU" b="1" dirty="0" smtClean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врожденные </a:t>
            </a:r>
            <a:r>
              <a:rPr lang="ru-RU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приобретенные хронические </a:t>
            </a:r>
            <a:r>
              <a:rPr lang="ru-RU" b="1" dirty="0" smtClean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заболевания </a:t>
            </a:r>
            <a:r>
              <a:rPr lang="ru-RU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легких;</a:t>
            </a:r>
          </a:p>
          <a:p>
            <a:pPr>
              <a:lnSpc>
                <a:spcPts val="3200"/>
              </a:lnSpc>
              <a:spcBef>
                <a:spcPts val="400"/>
              </a:spcBef>
            </a:pPr>
            <a:r>
              <a:rPr 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болезни </a:t>
            </a:r>
            <a:r>
              <a:rPr lang="ru-RU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эндокринной системы (сахарный диабет</a:t>
            </a:r>
            <a:r>
              <a:rPr 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ожирение</a:t>
            </a:r>
            <a:r>
              <a:rPr lang="ru-RU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>
              <a:lnSpc>
                <a:spcPts val="3200"/>
              </a:lnSpc>
              <a:spcBef>
                <a:spcPts val="400"/>
              </a:spcBef>
            </a:pPr>
            <a:r>
              <a:rPr lang="ru-RU" b="1" dirty="0" smtClean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хронические </a:t>
            </a:r>
            <a:r>
              <a:rPr lang="ru-RU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тяжелые болезни печени, почек, </a:t>
            </a:r>
            <a:r>
              <a:rPr lang="ru-RU" b="1" dirty="0" smtClean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желудочно-кишечного </a:t>
            </a:r>
            <a:r>
              <a:rPr lang="ru-RU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тракта</a:t>
            </a:r>
            <a:r>
              <a:rPr lang="ru-RU" b="1" dirty="0" smtClean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rgbClr val="FFDC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5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99" y="537327"/>
            <a:ext cx="8371001" cy="933253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Показания для госпитализации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10" y="2262433"/>
            <a:ext cx="543513" cy="2328421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92231" y="1395167"/>
            <a:ext cx="8333295" cy="4920792"/>
          </a:xfrm>
        </p:spPr>
        <p:txBody>
          <a:bodyPr>
            <a:noAutofit/>
          </a:bodyPr>
          <a:lstStyle/>
          <a:p>
            <a:pPr marL="514350" indent="-514350">
              <a:lnSpc>
                <a:spcPts val="3700"/>
              </a:lnSpc>
              <a:spcBef>
                <a:spcPts val="1200"/>
              </a:spcBef>
              <a:buFont typeface="+mj-lt"/>
              <a:buAutoNum type="arabicPeriod" startAt="7"/>
            </a:pP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Невозможность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изоляции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проживании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лицами из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риска или инфицированными.</a:t>
            </a:r>
            <a:endParaRPr lang="ru-RU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ts val="3700"/>
              </a:lnSpc>
              <a:spcBef>
                <a:spcPts val="1200"/>
              </a:spcBef>
              <a:buFont typeface="+mj-lt"/>
              <a:buAutoNum type="arabicPeriod" startAt="7"/>
            </a:pP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 для лечения на дому или 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 выполнения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рекомендаций (общежитие, </a:t>
            </a:r>
            <a:r>
              <a:rPr lang="ru-RU" b="1" spc="100" dirty="0" err="1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учреж-дения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социального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обеспечения, 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неблагополучная семья, 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неблагоприятные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социально-бытовые условия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b="1" spc="100" dirty="0">
              <a:ln>
                <a:solidFill>
                  <a:schemeClr val="bg1"/>
                </a:solidFill>
              </a:ln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9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01840"/>
            <a:ext cx="7886700" cy="123435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риска развития тяжелого течения </a:t>
            </a:r>
            <a:r>
              <a:rPr lang="en-US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COVID–19</a:t>
            </a:r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36683" y="1472184"/>
            <a:ext cx="7886701" cy="4892040"/>
          </a:xfrm>
        </p:spPr>
        <p:txBody>
          <a:bodyPr>
            <a:normAutofit/>
          </a:bodyPr>
          <a:lstStyle/>
          <a:p>
            <a:pPr marL="539750" indent="-539750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с врожденными пороками сердца (ВПС) / гипертензией</a:t>
            </a:r>
          </a:p>
          <a:p>
            <a:pPr marL="539750" indent="-539750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с бронхолёгочной дисплазией (БЛД),</a:t>
            </a:r>
          </a:p>
          <a:p>
            <a:pPr marL="539750" indent="-539750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пороки респираторного тракта, с анемией/анормальным уровнем </a:t>
            </a:r>
            <a:r>
              <a:rPr lang="en-US" sz="3000" b="1" dirty="0" err="1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</a:t>
            </a:r>
            <a:endParaRPr lang="ru-RU" sz="3000" b="1" dirty="0"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9750" indent="-539750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с тяжелой недостаточностью питания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9" y="1865376"/>
            <a:ext cx="649224" cy="3230407"/>
          </a:xfrm>
        </p:spPr>
      </p:pic>
    </p:spTree>
    <p:extLst>
      <p:ext uri="{BB962C8B-B14F-4D97-AF65-F5344CB8AC3E}">
        <p14:creationId xmlns:p14="http://schemas.microsoft.com/office/powerpoint/2010/main" val="43841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38328"/>
            <a:ext cx="7886700" cy="1225295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риска развития тяжелого течения </a:t>
            </a:r>
            <a:r>
              <a:rPr lang="en-US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COVID–19</a:t>
            </a:r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00107" y="1563623"/>
            <a:ext cx="7886701" cy="4837177"/>
          </a:xfrm>
        </p:spPr>
        <p:txBody>
          <a:bodyPr>
            <a:normAutofit/>
          </a:bodyPr>
          <a:lstStyle/>
          <a:p>
            <a:pPr marL="444500" indent="-444500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с иммунодефицитным состоянием (ИДС) или длительно находящиеся на </a:t>
            </a:r>
            <a:r>
              <a:rPr lang="ru-RU" sz="3000" b="1" dirty="0" err="1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иммуносупрес-сивной</a:t>
            </a:r>
            <a:r>
              <a:rPr lang="ru-RU" sz="3000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терапии</a:t>
            </a:r>
          </a:p>
          <a:p>
            <a:pPr marL="444500" indent="-444500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сахарный диабет / ожирение</a:t>
            </a:r>
          </a:p>
          <a:p>
            <a:pPr marL="444500" indent="-444500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контактировавшие с пациентами с инфекцией COVID–19</a:t>
            </a:r>
          </a:p>
          <a:p>
            <a:pPr marL="444500" indent="-444500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имеющие один из следующих симптомов риска: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9" y="1865376"/>
            <a:ext cx="649224" cy="3230407"/>
          </a:xfrm>
        </p:spPr>
      </p:pic>
    </p:spTree>
    <p:extLst>
      <p:ext uri="{BB962C8B-B14F-4D97-AF65-F5344CB8AC3E}">
        <p14:creationId xmlns:p14="http://schemas.microsoft.com/office/powerpoint/2010/main" val="337321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603503"/>
            <a:ext cx="7886700" cy="1097281"/>
          </a:xfrm>
        </p:spPr>
        <p:txBody>
          <a:bodyPr>
            <a:normAutofit/>
          </a:bodyPr>
          <a:lstStyle/>
          <a:p>
            <a:pPr algn="ctr"/>
            <a:r>
              <a:rPr lang="en-US" sz="36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COVID–19</a:t>
            </a:r>
            <a:endParaRPr lang="ru-RU" sz="36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89424" y="1630392"/>
            <a:ext cx="6525192" cy="4304064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spcBef>
                <a:spcPts val="600"/>
              </a:spcBef>
              <a:buNone/>
            </a:pPr>
            <a:r>
              <a:rPr lang="x-none" sz="3000" b="1" spc="100" dirty="0" err="1">
                <a:ln>
                  <a:solidFill>
                    <a:srgbClr val="FF00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x-none" sz="3000" b="1" spc="100" dirty="0" err="1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rona</a:t>
            </a:r>
            <a:r>
              <a:rPr lang="x-none" sz="3000" b="1" spc="100" dirty="0" err="1">
                <a:ln>
                  <a:solidFill>
                    <a:srgbClr val="FF00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r>
              <a:rPr lang="x-none" sz="3000" b="1" spc="100" dirty="0" err="1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</a:t>
            </a:r>
            <a:r>
              <a:rPr lang="x-none" sz="3000" b="1" spc="100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x-none" sz="3000" b="1" spc="100" dirty="0" err="1">
                <a:ln>
                  <a:solidFill>
                    <a:srgbClr val="FF0000"/>
                  </a:solidFill>
                </a:ln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x-none" sz="3000" b="1" spc="100" dirty="0" err="1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isease</a:t>
            </a:r>
            <a:r>
              <a:rPr lang="en-US" sz="3000" b="1" spc="100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x-none" sz="3000" b="1" spc="100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spc="100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x-none" sz="3000" b="1" spc="100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оронавирусная болезнь, возникшая в 2019 г</a:t>
            </a:r>
            <a:endParaRPr lang="ru-RU" sz="3000" b="1" spc="100" dirty="0">
              <a:solidFill>
                <a:srgbClr val="FFDC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3800"/>
              </a:lnSpc>
              <a:spcBef>
                <a:spcPts val="1200"/>
              </a:spcBef>
              <a:buNone/>
            </a:pPr>
            <a:r>
              <a:rPr lang="ru-RU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Возбудитель – </a:t>
            </a:r>
            <a:r>
              <a:rPr lang="x-none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РНК-вирус, </a:t>
            </a:r>
            <a:r>
              <a:rPr lang="ru-RU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которому</a:t>
            </a:r>
            <a:r>
              <a:rPr lang="x-none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присвоено длинное имя SARS-CoV-2</a:t>
            </a:r>
            <a:r>
              <a:rPr lang="ru-RU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3000" b="1" spc="100" dirty="0" smtClean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(Severe</a:t>
            </a:r>
            <a:r>
              <a:rPr lang="x-none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Acute </a:t>
            </a:r>
            <a:r>
              <a:rPr lang="ru-RU" sz="3000" b="1" spc="100" dirty="0" smtClean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3000" b="1" spc="100" dirty="0" smtClean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Respiratory</a:t>
            </a:r>
            <a:endParaRPr lang="ru-RU" sz="3000" b="1" spc="100" dirty="0">
              <a:ln>
                <a:solidFill>
                  <a:schemeClr val="bg1"/>
                </a:solidFill>
              </a:ln>
              <a:solidFill>
                <a:srgbClr val="DAA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x-none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Syndrome </a:t>
            </a:r>
            <a:r>
              <a:rPr lang="ru-RU" sz="3000" b="1" spc="100" dirty="0" smtClean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3000" b="1" spc="100" dirty="0" smtClean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</a:t>
            </a:r>
            <a:r>
              <a:rPr lang="x-none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3000" b="1" spc="100" dirty="0" smtClean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3000" b="1" spc="100" dirty="0" smtClean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x-none" sz="30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3000" b="1" spc="100" dirty="0">
              <a:ln>
                <a:solidFill>
                  <a:schemeClr val="bg1"/>
                </a:solidFill>
              </a:ln>
              <a:solidFill>
                <a:srgbClr val="DAA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3D392F8-5163-4A25-9EDD-5BAD3C1DB2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2333551"/>
            <a:ext cx="1754463" cy="2190897"/>
          </a:xfrm>
        </p:spPr>
      </p:pic>
    </p:spTree>
    <p:extLst>
      <p:ext uri="{BB962C8B-B14F-4D97-AF65-F5344CB8AC3E}">
        <p14:creationId xmlns:p14="http://schemas.microsoft.com/office/powerpoint/2010/main" val="179655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731520"/>
            <a:ext cx="7886700" cy="905256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Клинические симптомы риска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52308" y="1724755"/>
            <a:ext cx="7743636" cy="4291997"/>
          </a:xfrm>
        </p:spPr>
        <p:txBody>
          <a:bodyPr>
            <a:noAutofit/>
          </a:bodyPr>
          <a:lstStyle/>
          <a:p>
            <a:pPr marL="355600" indent="-355600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одышка: ЧД ≥ 60 у детей до 2 мес.,</a:t>
            </a:r>
          </a:p>
          <a:p>
            <a:pPr marL="355600" indent="0">
              <a:lnSpc>
                <a:spcPts val="3800"/>
              </a:lnSpc>
              <a:spcBef>
                <a:spcPts val="1200"/>
              </a:spcBef>
              <a:buNone/>
            </a:pPr>
            <a:r>
              <a:rPr lang="ru-RU" sz="3000" b="1" dirty="0">
                <a:solidFill>
                  <a:srgbClr val="FFD44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50 в мин у детей 2–12 мес.,</a:t>
            </a:r>
          </a:p>
          <a:p>
            <a:pPr marL="355600" indent="0">
              <a:lnSpc>
                <a:spcPts val="3800"/>
              </a:lnSpc>
              <a:spcBef>
                <a:spcPts val="1200"/>
              </a:spcBef>
              <a:buNone/>
            </a:pPr>
            <a:r>
              <a:rPr lang="ru-RU" sz="3000" b="1" dirty="0">
                <a:solidFill>
                  <a:srgbClr val="FFD44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40 в мин у детей 1–5 лет,</a:t>
            </a:r>
          </a:p>
          <a:p>
            <a:pPr marL="355600" indent="0">
              <a:lnSpc>
                <a:spcPts val="3800"/>
              </a:lnSpc>
              <a:spcBef>
                <a:spcPts val="1200"/>
              </a:spcBef>
              <a:buNone/>
            </a:pPr>
            <a:r>
              <a:rPr lang="ru-RU" sz="3000" b="1" dirty="0">
                <a:solidFill>
                  <a:srgbClr val="FFD44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30 в мин у детей старше 5 лет (независимо от эпизода плача или лихорадки)</a:t>
            </a:r>
          </a:p>
          <a:p>
            <a:pPr marL="355600" indent="-355600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3000" b="1" baseline="-25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≤ </a:t>
            </a:r>
            <a:r>
              <a:rPr lang="ru-RU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92%</a:t>
            </a:r>
            <a:endParaRPr lang="en-US" sz="3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1932157"/>
            <a:ext cx="649224" cy="3163625"/>
          </a:xfrm>
        </p:spPr>
      </p:pic>
    </p:spTree>
    <p:extLst>
      <p:ext uri="{BB962C8B-B14F-4D97-AF65-F5344CB8AC3E}">
        <p14:creationId xmlns:p14="http://schemas.microsoft.com/office/powerpoint/2010/main" val="88026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475488"/>
            <a:ext cx="7886700" cy="1014984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Клинические симптомы риска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24876" y="1408176"/>
            <a:ext cx="7743636" cy="4800600"/>
          </a:xfrm>
        </p:spPr>
        <p:txBody>
          <a:bodyPr>
            <a:noAutofit/>
          </a:bodyPr>
          <a:lstStyle/>
          <a:p>
            <a:pPr marL="357188" indent="-357188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30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лихорадка </a:t>
            </a:r>
            <a:r>
              <a:rPr lang="en-US" sz="30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30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3–5 дней</a:t>
            </a:r>
            <a:endParaRPr lang="en-US" sz="3000" b="1" dirty="0">
              <a:solidFill>
                <a:srgbClr val="FFDC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357188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ru-RU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сознания:  слабая реакция на окружающих, летаргия и т.д.</a:t>
            </a:r>
          </a:p>
          <a:p>
            <a:pPr marL="357188" indent="-357188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30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уровня ферментов плазмы крови:  печеночных, </a:t>
            </a:r>
            <a:r>
              <a:rPr lang="ru-RU" sz="3000" b="1" dirty="0" err="1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миокардиальных</a:t>
            </a:r>
            <a:r>
              <a:rPr lang="ru-RU" sz="30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ЛДГ  и  др.</a:t>
            </a:r>
          </a:p>
          <a:p>
            <a:pPr marL="357188" indent="-357188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необъяснимый метаболический ацидоз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1932157"/>
            <a:ext cx="649224" cy="3163625"/>
          </a:xfrm>
        </p:spPr>
      </p:pic>
    </p:spTree>
    <p:extLst>
      <p:ext uri="{BB962C8B-B14F-4D97-AF65-F5344CB8AC3E}">
        <p14:creationId xmlns:p14="http://schemas.microsoft.com/office/powerpoint/2010/main" val="238019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475488"/>
            <a:ext cx="7886700" cy="1014984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Клинические симптомы риска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60120" y="1490473"/>
            <a:ext cx="7988616" cy="4690871"/>
          </a:xfrm>
        </p:spPr>
        <p:txBody>
          <a:bodyPr>
            <a:noAutofit/>
          </a:bodyPr>
          <a:lstStyle/>
          <a:p>
            <a:pPr marL="266700" indent="-266700">
              <a:lnSpc>
                <a:spcPts val="3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30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рентгенограммы легких в виде двусторонних или мульти-долевых инфильтративных изменений, плеврального выпота или быстрое нарастание изменений</a:t>
            </a:r>
          </a:p>
          <a:p>
            <a:pPr marL="266700" indent="-266700">
              <a:lnSpc>
                <a:spcPts val="3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поражения других органов и систем</a:t>
            </a:r>
          </a:p>
          <a:p>
            <a:pPr marL="266700" indent="-266700">
              <a:lnSpc>
                <a:spcPts val="3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3000" b="1" dirty="0" err="1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коинфекция</a:t>
            </a:r>
            <a:r>
              <a:rPr lang="ru-RU" sz="30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другим вирусом и/или бактерией</a:t>
            </a:r>
          </a:p>
          <a:p>
            <a:pPr marL="355600" indent="-355600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3000" b="1" dirty="0">
              <a:solidFill>
                <a:srgbClr val="DAA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1932157"/>
            <a:ext cx="649224" cy="3163625"/>
          </a:xfrm>
        </p:spPr>
      </p:pic>
    </p:spTree>
    <p:extLst>
      <p:ext uri="{BB962C8B-B14F-4D97-AF65-F5344CB8AC3E}">
        <p14:creationId xmlns:p14="http://schemas.microsoft.com/office/powerpoint/2010/main" val="278692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832104"/>
            <a:ext cx="7886700" cy="1307592"/>
          </a:xfrm>
        </p:spPr>
        <p:txBody>
          <a:bodyPr>
            <a:normAutofit/>
          </a:bodyPr>
          <a:lstStyle/>
          <a:p>
            <a:pPr algn="ctr"/>
            <a:r>
              <a:rPr lang="en-US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COVID–19</a:t>
            </a:r>
            <a:r>
              <a:rPr lang="ru-RU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что помнить</a:t>
            </a:r>
            <a:endParaRPr lang="ru-RU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28650" y="2049431"/>
            <a:ext cx="6533410" cy="3376690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ru-RU" sz="3200" b="1" spc="1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патологического процесса в легких начинается раньше проявления какой либо клинической симптоматики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60" y="2352583"/>
            <a:ext cx="1787665" cy="2383553"/>
          </a:xfrm>
        </p:spPr>
      </p:pic>
    </p:spTree>
    <p:extLst>
      <p:ext uri="{BB962C8B-B14F-4D97-AF65-F5344CB8AC3E}">
        <p14:creationId xmlns:p14="http://schemas.microsoft.com/office/powerpoint/2010/main" val="40098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85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бить тревогу и звать реаниматолога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" y="2510463"/>
            <a:ext cx="956269" cy="183707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0796" y="1634128"/>
            <a:ext cx="7688425" cy="4747817"/>
          </a:xfrm>
        </p:spPr>
        <p:txBody>
          <a:bodyPr>
            <a:normAutofit fontScale="92500"/>
          </a:bodyPr>
          <a:lstStyle/>
          <a:p>
            <a:pPr marL="442913" indent="-442913">
              <a:lnSpc>
                <a:spcPts val="36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3000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среднетяжелой, тяжелой или критической формы течения </a:t>
            </a:r>
            <a:r>
              <a:rPr lang="en-US" sz="3000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COVID–19</a:t>
            </a:r>
          </a:p>
          <a:p>
            <a:pPr marL="442913" indent="-442913">
              <a:lnSpc>
                <a:spcPts val="36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3000" b="1" spc="100" dirty="0" smtClean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неотложных клинических признаков</a:t>
            </a:r>
            <a:endParaRPr lang="en-US" sz="3000" b="1" spc="100" dirty="0" smtClean="0">
              <a:ln>
                <a:solidFill>
                  <a:srgbClr val="FFFF00"/>
                </a:solidFill>
              </a:ln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2913" indent="-442913">
              <a:lnSpc>
                <a:spcPts val="36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3000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клинических признаков гипоксии</a:t>
            </a:r>
          </a:p>
          <a:p>
            <a:pPr marL="442913" indent="-442913">
              <a:lnSpc>
                <a:spcPts val="36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3000" b="1" spc="100" dirty="0" smtClean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признаков неадекватной периферической перфузии</a:t>
            </a:r>
            <a:endParaRPr lang="en-US" sz="3000" b="1" spc="100" dirty="0" smtClean="0">
              <a:ln>
                <a:solidFill>
                  <a:srgbClr val="FFFF00"/>
                </a:solidFill>
              </a:ln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433633"/>
            <a:ext cx="8229600" cy="1173699"/>
          </a:xfrm>
        </p:spPr>
        <p:txBody>
          <a:bodyPr/>
          <a:lstStyle/>
          <a:p>
            <a:pPr algn="ctr"/>
            <a:r>
              <a:rPr lang="ru-RU" sz="3600" b="1" spc="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Неотложные клинические признаки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12107"/>
            <a:ext cx="7344816" cy="4746334"/>
          </a:xfrm>
        </p:spPr>
        <p:txBody>
          <a:bodyPr>
            <a:noAutofit/>
          </a:bodyPr>
          <a:lstStyle/>
          <a:p>
            <a:pPr marL="271463" indent="-271463">
              <a:lnSpc>
                <a:spcPts val="3800"/>
              </a:lnSpc>
              <a:spcBef>
                <a:spcPts val="600"/>
              </a:spcBef>
            </a:pPr>
            <a:r>
              <a:rPr lang="ru-RU" b="1" spc="100" dirty="0" smtClean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отсутствие адекватного дыхания </a:t>
            </a: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(асфиксия);</a:t>
            </a:r>
          </a:p>
          <a:p>
            <a:pPr marL="271463" indent="-271463">
              <a:lnSpc>
                <a:spcPts val="3800"/>
              </a:lnSpc>
              <a:spcBef>
                <a:spcPts val="600"/>
              </a:spcBef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нарушения проходимости ВДП или </a:t>
            </a:r>
            <a:r>
              <a:rPr lang="ru-RU" b="1" spc="100" dirty="0" err="1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обструктивные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 нарушения дыхания;</a:t>
            </a:r>
          </a:p>
          <a:p>
            <a:pPr marL="271463" indent="-271463">
              <a:lnSpc>
                <a:spcPts val="3800"/>
              </a:lnSpc>
              <a:spcBef>
                <a:spcPts val="600"/>
              </a:spcBef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тяжелая ДН</a:t>
            </a:r>
            <a:r>
              <a:rPr lang="ru-RU" b="1" spc="100" dirty="0" smtClean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71463" indent="-271463">
              <a:lnSpc>
                <a:spcPts val="3800"/>
              </a:lnSpc>
              <a:spcBef>
                <a:spcPts val="600"/>
              </a:spcBef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цианоз носогубного </a:t>
            </a:r>
            <a:r>
              <a:rPr lang="ru-RU" b="1" spc="100" dirty="0" err="1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треугольни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-ка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, губ, синюшная окраска языка и слизистых ротовой полости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b="1" spc="100" dirty="0">
              <a:ln>
                <a:solidFill>
                  <a:schemeClr val="bg1"/>
                </a:solidFill>
              </a:ln>
              <a:solidFill>
                <a:srgbClr val="FFE38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98" y="2643604"/>
            <a:ext cx="1461641" cy="1636165"/>
          </a:xfrm>
        </p:spPr>
      </p:pic>
    </p:spTree>
    <p:extLst>
      <p:ext uri="{BB962C8B-B14F-4D97-AF65-F5344CB8AC3E}">
        <p14:creationId xmlns:p14="http://schemas.microsoft.com/office/powerpoint/2010/main" val="1129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480767"/>
            <a:ext cx="8229600" cy="1574276"/>
          </a:xfrm>
        </p:spPr>
        <p:txBody>
          <a:bodyPr/>
          <a:lstStyle/>
          <a:p>
            <a:pPr algn="ctr"/>
            <a:r>
              <a:rPr lang="ru-RU" sz="3600" b="1" spc="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Неотложные клинические признаки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055043"/>
            <a:ext cx="7344816" cy="4062952"/>
          </a:xfrm>
        </p:spPr>
        <p:txBody>
          <a:bodyPr>
            <a:noAutofit/>
          </a:bodyPr>
          <a:lstStyle/>
          <a:p>
            <a:pPr marL="358775" indent="-358775">
              <a:lnSpc>
                <a:spcPts val="3800"/>
              </a:lnSpc>
              <a:spcBef>
                <a:spcPts val="1200"/>
              </a:spcBef>
            </a:pPr>
            <a:r>
              <a:rPr lang="ru-RU" b="1" spc="100" dirty="0" smtClean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признаки </a:t>
            </a: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неадекватной периферической перфузии;</a:t>
            </a:r>
          </a:p>
          <a:p>
            <a:pPr marL="358775" indent="-358775"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кома или значительные нарушения уровня сознания;</a:t>
            </a:r>
          </a:p>
          <a:p>
            <a:pPr marL="358775" indent="-358775"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судороги;</a:t>
            </a:r>
          </a:p>
          <a:p>
            <a:pPr marL="358775" indent="-358775"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признаки выраженной дегидратации.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97" y="2636912"/>
            <a:ext cx="1450776" cy="1624003"/>
          </a:xfrm>
        </p:spPr>
      </p:pic>
    </p:spTree>
    <p:extLst>
      <p:ext uri="{BB962C8B-B14F-4D97-AF65-F5344CB8AC3E}">
        <p14:creationId xmlns:p14="http://schemas.microsoft.com/office/powerpoint/2010/main" val="252886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671181"/>
            <a:ext cx="8642350" cy="1539485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ru-RU" sz="3400" b="1" spc="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Признаки неадекватной периферической перфузии</a:t>
            </a:r>
          </a:p>
        </p:txBody>
      </p:sp>
      <p:sp>
        <p:nvSpPr>
          <p:cNvPr id="20482" name="Объект 4"/>
          <p:cNvSpPr>
            <a:spLocks noGrp="1"/>
          </p:cNvSpPr>
          <p:nvPr>
            <p:ph sz="half" idx="1"/>
          </p:nvPr>
        </p:nvSpPr>
        <p:spPr>
          <a:xfrm>
            <a:off x="1428618" y="2210666"/>
            <a:ext cx="7489080" cy="3860198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холодные, «мраморные» или серые конечности;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низкое АД, плохое наполнение периферического пульса, симптом «бледного пятна» ≥ 3 сек;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нарушения сознания (&lt; 15 по ШКГ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);</a:t>
            </a:r>
            <a:endParaRPr lang="ru-RU" b="1" spc="100" dirty="0">
              <a:ln>
                <a:solidFill>
                  <a:schemeClr val="bg1"/>
                </a:solidFill>
              </a:ln>
              <a:solidFill>
                <a:srgbClr val="FFE38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3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4268" y="2665192"/>
            <a:ext cx="1258936" cy="1679015"/>
          </a:xfrm>
        </p:spPr>
      </p:pic>
    </p:spTree>
    <p:extLst>
      <p:ext uri="{BB962C8B-B14F-4D97-AF65-F5344CB8AC3E}">
        <p14:creationId xmlns:p14="http://schemas.microsoft.com/office/powerpoint/2010/main" val="739317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537329"/>
            <a:ext cx="8642350" cy="1451727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ru-RU" sz="3400" b="1" spc="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Признаки неадекватной периферической перфузии</a:t>
            </a:r>
          </a:p>
        </p:txBody>
      </p:sp>
      <p:sp>
        <p:nvSpPr>
          <p:cNvPr id="20482" name="Объект 4"/>
          <p:cNvSpPr>
            <a:spLocks noGrp="1"/>
          </p:cNvSpPr>
          <p:nvPr>
            <p:ph sz="half" idx="1"/>
          </p:nvPr>
        </p:nvSpPr>
        <p:spPr>
          <a:xfrm>
            <a:off x="1451727" y="1989056"/>
            <a:ext cx="7441447" cy="4279768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бледность, холодный пот;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b="1" spc="100" dirty="0" err="1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олигоурия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 – диурез &lt; 1 мл/кг/час;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отсутствие перистальтики </a:t>
            </a:r>
            <a:r>
              <a:rPr lang="ru-RU" b="1" spc="100" dirty="0" smtClean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кишечника</a:t>
            </a: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высокий градиент центральной / периферической </a:t>
            </a:r>
            <a:r>
              <a:rPr lang="en-US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t°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нарастание уровня </a:t>
            </a:r>
            <a:r>
              <a:rPr lang="ru-RU" b="1" spc="100" dirty="0" err="1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лактата</a:t>
            </a: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0483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4268" y="2665192"/>
            <a:ext cx="1258936" cy="1679015"/>
          </a:xfrm>
        </p:spPr>
      </p:pic>
    </p:spTree>
    <p:extLst>
      <p:ext uri="{BB962C8B-B14F-4D97-AF65-F5344CB8AC3E}">
        <p14:creationId xmlns:p14="http://schemas.microsoft.com/office/powerpoint/2010/main" val="1615633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Клинические симптомы гипоксии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5740" y="1196752"/>
            <a:ext cx="6985261" cy="5328592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900"/>
              </a:spcBef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беспокойство, спутанность сознания</a:t>
            </a:r>
          </a:p>
          <a:p>
            <a:pPr>
              <a:lnSpc>
                <a:spcPts val="3600"/>
              </a:lnSpc>
              <a:spcBef>
                <a:spcPts val="900"/>
              </a:spcBef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головная боль</a:t>
            </a:r>
          </a:p>
          <a:p>
            <a:pPr>
              <a:lnSpc>
                <a:spcPts val="3600"/>
              </a:lnSpc>
              <a:spcBef>
                <a:spcPts val="900"/>
              </a:spcBef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потливость</a:t>
            </a:r>
          </a:p>
          <a:p>
            <a:pPr>
              <a:lnSpc>
                <a:spcPts val="3600"/>
              </a:lnSpc>
              <a:spcBef>
                <a:spcPts val="900"/>
              </a:spcBef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тахикардия, сменяющаяся </a:t>
            </a:r>
            <a:r>
              <a:rPr lang="ru-RU" b="1" spc="100" dirty="0" err="1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брадикардией</a:t>
            </a:r>
            <a:endParaRPr lang="ru-RU" b="1" spc="100" dirty="0">
              <a:ln>
                <a:solidFill>
                  <a:schemeClr val="bg1"/>
                </a:solidFill>
              </a:ln>
              <a:solidFill>
                <a:srgbClr val="FFE38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3600"/>
              </a:lnSpc>
              <a:spcBef>
                <a:spcPts val="900"/>
              </a:spcBef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артериальная гипертензия, сменяющаяся гипотензией</a:t>
            </a:r>
          </a:p>
          <a:p>
            <a:pPr>
              <a:lnSpc>
                <a:spcPts val="3600"/>
              </a:lnSpc>
              <a:spcBef>
                <a:spcPts val="900"/>
              </a:spcBef>
            </a:pPr>
            <a:r>
              <a:rPr lang="en-US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SaO</a:t>
            </a:r>
            <a:r>
              <a:rPr lang="en-US" sz="3200" b="1" spc="100" baseline="-250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≤ 9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(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исключая новорожденных)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84" y="2658357"/>
            <a:ext cx="1288456" cy="1717941"/>
          </a:xfrm>
        </p:spPr>
      </p:pic>
    </p:spTree>
    <p:extLst>
      <p:ext uri="{BB962C8B-B14F-4D97-AF65-F5344CB8AC3E}">
        <p14:creationId xmlns:p14="http://schemas.microsoft.com/office/powerpoint/2010/main" val="39778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17487"/>
            <a:ext cx="7886700" cy="907631"/>
          </a:xfrm>
        </p:spPr>
        <p:txBody>
          <a:bodyPr>
            <a:normAutofit/>
          </a:bodyPr>
          <a:lstStyle/>
          <a:p>
            <a:pPr algn="ctr"/>
            <a:r>
              <a:rPr lang="en-US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COVID–19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3D392F8-5163-4A25-9EDD-5BAD3C1DB2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18" y="2542764"/>
            <a:ext cx="1468603" cy="1833927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8056" y="1172629"/>
            <a:ext cx="7635240" cy="5376850"/>
          </a:xfrm>
        </p:spPr>
        <p:txBody>
          <a:bodyPr>
            <a:normAutofit/>
          </a:bodyPr>
          <a:lstStyle/>
          <a:p>
            <a:pPr marL="0" indent="0">
              <a:lnSpc>
                <a:spcPts val="3700"/>
              </a:lnSpc>
              <a:spcBef>
                <a:spcPts val="1200"/>
              </a:spcBef>
              <a:buNone/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Инкубационный период от 1 до 14 дней (в среднем 4–6 дней)</a:t>
            </a:r>
          </a:p>
          <a:p>
            <a:pPr marL="0" indent="0">
              <a:lnSpc>
                <a:spcPts val="3700"/>
              </a:lnSpc>
              <a:spcBef>
                <a:spcPts val="1200"/>
              </a:spcBef>
              <a:buNone/>
            </a:pPr>
            <a:r>
              <a:rPr lang="ru-RU" b="1" spc="100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Заболеваемость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до 10 лет </a:t>
            </a:r>
            <a:r>
              <a:rPr lang="ru-RU" b="1" spc="100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от </a:t>
            </a: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 до 2,5% </a:t>
            </a:r>
            <a:r>
              <a:rPr lang="ru-RU" b="1" spc="100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 пациентов;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10–19 лет</a:t>
            </a:r>
            <a:r>
              <a:rPr lang="ru-RU" b="1" spc="100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от </a:t>
            </a: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1,3 до 5%</a:t>
            </a:r>
            <a:r>
              <a:rPr lang="ru-RU" b="1" spc="100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всех</a:t>
            </a:r>
            <a:r>
              <a:rPr lang="ru-RU" b="1" i="1" spc="100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spc="100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пациентов</a:t>
            </a:r>
            <a:endParaRPr lang="ru-RU" b="1" spc="100" dirty="0">
              <a:ln>
                <a:solidFill>
                  <a:srgbClr val="C00000"/>
                </a:solidFill>
              </a:ln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3700"/>
              </a:lnSpc>
              <a:spcBef>
                <a:spcPts val="1200"/>
              </a:spcBef>
              <a:buNone/>
            </a:pPr>
            <a:r>
              <a:rPr lang="ru-RU" b="1" spc="1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с критическим состоянием в среднем составили  </a:t>
            </a:r>
            <a:r>
              <a:rPr lang="ru-RU" b="1" spc="1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5,9%.</a:t>
            </a:r>
          </a:p>
          <a:p>
            <a:pPr marL="0" indent="0">
              <a:lnSpc>
                <a:spcPts val="3700"/>
              </a:lnSpc>
              <a:spcBef>
                <a:spcPts val="1200"/>
              </a:spcBef>
              <a:buNone/>
            </a:pPr>
            <a:r>
              <a:rPr lang="ru-RU" b="1" spc="100" dirty="0">
                <a:ln>
                  <a:solidFill>
                    <a:srgbClr val="C000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Россия.  </a:t>
            </a:r>
            <a:r>
              <a:rPr lang="ru-RU" b="1" spc="100" dirty="0">
                <a:ln>
                  <a:solidFill>
                    <a:srgbClr val="FFC0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– 5–7% составляют тяжелые формы.</a:t>
            </a:r>
          </a:p>
          <a:p>
            <a:pPr marL="0" indent="0">
              <a:lnSpc>
                <a:spcPts val="3800"/>
              </a:lnSpc>
              <a:spcBef>
                <a:spcPts val="600"/>
              </a:spcBef>
              <a:buNone/>
            </a:pPr>
            <a:endParaRPr lang="ru-RU" b="1" spc="100" dirty="0">
              <a:solidFill>
                <a:srgbClr val="FFD44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93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9191"/>
            <a:ext cx="8229600" cy="14204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методы коррекции гипоксии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780928"/>
            <a:ext cx="1596021" cy="12991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8691" y="2130642"/>
            <a:ext cx="6840760" cy="375525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3200" b="1" spc="1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свободная проходимость верхних дыхательных путей</a:t>
            </a:r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3200" b="1" spc="100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оксигенотерапия</a:t>
            </a:r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3200" b="1" spc="1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искусственная вентиляция легких</a:t>
            </a:r>
          </a:p>
        </p:txBody>
      </p:sp>
    </p:spTree>
    <p:extLst>
      <p:ext uri="{BB962C8B-B14F-4D97-AF65-F5344CB8AC3E}">
        <p14:creationId xmlns:p14="http://schemas.microsoft.com/office/powerpoint/2010/main" val="1931562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79512" y="292230"/>
            <a:ext cx="8712968" cy="976529"/>
          </a:xfrm>
        </p:spPr>
        <p:txBody>
          <a:bodyPr/>
          <a:lstStyle/>
          <a:p>
            <a:pPr algn="ctr"/>
            <a:r>
              <a:rPr lang="ru-RU" altLang="ru-RU" sz="3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Показания для перевода в ОИТР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1517716" y="1196752"/>
            <a:ext cx="7202078" cy="5328592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ru-RU" alt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нарушения ментального статуса (возбуждение/сонливость)</a:t>
            </a: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ru-RU" altLang="ru-RU" b="1" dirty="0"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наличие судорожной готовности или судорог</a:t>
            </a: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ru-RU" alt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выраженная отрицательная динамика на фоне проводимой терапии</a:t>
            </a:r>
            <a:endParaRPr lang="en-US" altLang="ru-RU" b="1" dirty="0">
              <a:ln>
                <a:solidFill>
                  <a:schemeClr val="bg1"/>
                </a:solidFill>
              </a:ln>
              <a:solidFill>
                <a:srgbClr val="FFE38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ru-RU" altLang="ru-RU" b="1" dirty="0"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цианоз, мраморность или серая окраска кожных покровов</a:t>
            </a: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ru-RU" alt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нестабильная гемодинамика </a:t>
            </a:r>
            <a:r>
              <a:rPr lang="ru-RU" altLang="ru-RU" b="1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АД </a:t>
            </a:r>
            <a:r>
              <a:rPr lang="ru-RU" altLang="ru-RU" b="1" dirty="0" err="1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</a:t>
            </a:r>
            <a:r>
              <a:rPr lang="ru-RU" altLang="ru-RU" b="1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ru-RU" alt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15–20% </a:t>
            </a:r>
            <a:r>
              <a:rPr lang="ru-RU" altLang="ru-RU" b="1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возрастного</a:t>
            </a:r>
            <a:endParaRPr lang="ru-RU" altLang="ru-RU" b="1" dirty="0">
              <a:ln>
                <a:solidFill>
                  <a:schemeClr val="bg1"/>
                </a:solidFill>
              </a:ln>
              <a:solidFill>
                <a:srgbClr val="FFE38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" y="2520978"/>
            <a:ext cx="1325280" cy="1843631"/>
          </a:xfrm>
        </p:spPr>
      </p:pic>
    </p:spTree>
    <p:extLst>
      <p:ext uri="{BB962C8B-B14F-4D97-AF65-F5344CB8AC3E}">
        <p14:creationId xmlns:p14="http://schemas.microsoft.com/office/powerpoint/2010/main" val="1377674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706437"/>
          </a:xfrm>
        </p:spPr>
        <p:txBody>
          <a:bodyPr/>
          <a:lstStyle/>
          <a:p>
            <a:pPr algn="ctr">
              <a:defRPr/>
            </a:pPr>
            <a:r>
              <a:rPr lang="ru-RU" sz="3600" b="1" spc="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Стабильная гемодинамика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sz="half" idx="1"/>
          </p:nvPr>
        </p:nvSpPr>
        <p:spPr>
          <a:xfrm>
            <a:off x="527901" y="1065229"/>
            <a:ext cx="7824247" cy="5532421"/>
          </a:xfrm>
          <a:extLst/>
        </p:spPr>
        <p:txBody>
          <a:bodyPr>
            <a:normAutofit/>
          </a:bodyPr>
          <a:lstStyle/>
          <a:p>
            <a:pPr defTabSz="912813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АД в пределах ± 10–15% </a:t>
            </a:r>
            <a:r>
              <a:rPr lang="en-US" b="1" spc="1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до 20%) нормы;</a:t>
            </a:r>
          </a:p>
          <a:p>
            <a:pPr defTabSz="912813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ЧСС в пределах ± 10–15% (до 20%) нормы;</a:t>
            </a:r>
          </a:p>
          <a:p>
            <a:pPr defTabSz="912813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диурез ≥ 1 мл/кг/час;</a:t>
            </a:r>
          </a:p>
          <a:p>
            <a:pPr defTabSz="912813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тёплые конечности;</a:t>
            </a:r>
          </a:p>
          <a:p>
            <a:pPr defTabSz="912813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b="1" spc="100" dirty="0" err="1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рН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 арт. крови 7,35–7,45;</a:t>
            </a:r>
          </a:p>
          <a:p>
            <a:pPr defTabSz="912813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лактат  плазмы ≤ 2,2 </a:t>
            </a:r>
            <a:r>
              <a:rPr lang="ru-RU" b="1" spc="100" dirty="0" err="1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ммоль</a:t>
            </a: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/л;</a:t>
            </a:r>
          </a:p>
          <a:p>
            <a:pPr defTabSz="912813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b="1" spc="1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Sp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О</a:t>
            </a:r>
            <a:r>
              <a:rPr lang="ru-RU" b="1" spc="100" baseline="-250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 96–100%;</a:t>
            </a:r>
          </a:p>
          <a:p>
            <a:pPr defTabSz="912813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ясное сознание (15 баллов по </a:t>
            </a:r>
            <a:r>
              <a:rPr lang="ru-RU" b="1" spc="100" dirty="0" smtClean="0">
                <a:ln>
                  <a:solidFill>
                    <a:srgbClr val="FFFF00"/>
                  </a:solidFill>
                </a:ln>
                <a:solidFill>
                  <a:srgbClr val="FFDC6D"/>
                </a:solidFill>
                <a:latin typeface="Tahoma" pitchFamily="34" charset="0"/>
                <a:cs typeface="Tahoma" pitchFamily="34" charset="0"/>
              </a:rPr>
              <a:t>ШКГ).</a:t>
            </a:r>
            <a:endParaRPr lang="ru-RU" b="1" spc="100" dirty="0">
              <a:ln>
                <a:solidFill>
                  <a:srgbClr val="FFFF00"/>
                </a:solidFill>
              </a:ln>
              <a:solidFill>
                <a:srgbClr val="FFDC6D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4" name="Содержимое 6" descr="Kistyu_radug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161122" y="2187020"/>
            <a:ext cx="862288" cy="2677212"/>
          </a:xfrm>
        </p:spPr>
      </p:pic>
    </p:spTree>
    <p:extLst>
      <p:ext uri="{BB962C8B-B14F-4D97-AF65-F5344CB8AC3E}">
        <p14:creationId xmlns:p14="http://schemas.microsoft.com/office/powerpoint/2010/main" val="3176287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6888" y="566927"/>
            <a:ext cx="8641080" cy="844623"/>
          </a:xfrm>
        </p:spPr>
        <p:txBody>
          <a:bodyPr>
            <a:normAutofit/>
          </a:bodyPr>
          <a:lstStyle/>
          <a:p>
            <a:pPr algn="ctr"/>
            <a:r>
              <a:rPr lang="en-US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COVID–19</a:t>
            </a:r>
            <a:r>
              <a:rPr lang="ru-RU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что </a:t>
            </a:r>
            <a:r>
              <a:rPr lang="ru-RU" sz="3400" b="1" spc="1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мониторировать</a:t>
            </a:r>
            <a:endParaRPr lang="ru-RU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33687" y="1525361"/>
            <a:ext cx="7229340" cy="4927107"/>
          </a:xfrm>
        </p:spPr>
        <p:txBody>
          <a:bodyPr>
            <a:normAutofit/>
          </a:bodyPr>
          <a:lstStyle/>
          <a:p>
            <a:pPr marL="539750" indent="-539750">
              <a:lnSpc>
                <a:spcPts val="37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b="1" spc="100" baseline="-250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поддерживать ≥ 93% до 100%</a:t>
            </a:r>
          </a:p>
          <a:p>
            <a:pPr marL="539750" indent="-539750">
              <a:lnSpc>
                <a:spcPts val="38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ЧД, </a:t>
            </a:r>
            <a:r>
              <a:rPr lang="en-US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FiO</a:t>
            </a:r>
            <a:r>
              <a:rPr lang="en-US" sz="3200" b="1" spc="100" baseline="-250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экскурсия грудной клетки</a:t>
            </a:r>
          </a:p>
          <a:p>
            <a:pPr marL="539750" indent="-539750">
              <a:lnSpc>
                <a:spcPts val="38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spc="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</a:t>
            </a: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(наполнение/напряжение), ЧСС, АД, с-м «бледного пятна»</a:t>
            </a:r>
            <a:endParaRPr lang="ru-RU" b="1" spc="1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9750" indent="-539750">
              <a:lnSpc>
                <a:spcPts val="37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температуру тела, желательно разница центральной и периферической</a:t>
            </a:r>
          </a:p>
          <a:p>
            <a:pPr marL="355600" indent="-355600">
              <a:lnSpc>
                <a:spcPts val="37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ru-RU" b="1" spc="100" dirty="0">
              <a:ln>
                <a:solidFill>
                  <a:schemeClr val="bg1"/>
                </a:solidFill>
              </a:ln>
              <a:solidFill>
                <a:srgbClr val="DAA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466" y="2521258"/>
            <a:ext cx="1404892" cy="1873189"/>
          </a:xfrm>
        </p:spPr>
      </p:pic>
    </p:spTree>
    <p:extLst>
      <p:ext uri="{BB962C8B-B14F-4D97-AF65-F5344CB8AC3E}">
        <p14:creationId xmlns:p14="http://schemas.microsoft.com/office/powerpoint/2010/main" val="2914362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697" y="399494"/>
            <a:ext cx="8664606" cy="981250"/>
          </a:xfrm>
        </p:spPr>
        <p:txBody>
          <a:bodyPr>
            <a:normAutofit/>
          </a:bodyPr>
          <a:lstStyle/>
          <a:p>
            <a:pPr algn="ctr"/>
            <a:r>
              <a:rPr lang="en-US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COVID–19</a:t>
            </a:r>
            <a:r>
              <a:rPr lang="ru-RU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что </a:t>
            </a:r>
            <a:r>
              <a:rPr lang="ru-RU" sz="3400" b="1" spc="1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мониторировать</a:t>
            </a:r>
            <a:endParaRPr lang="ru-RU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92532" y="1380744"/>
            <a:ext cx="7554898" cy="5001768"/>
          </a:xfrm>
        </p:spPr>
        <p:txBody>
          <a:bodyPr>
            <a:noAutofit/>
          </a:bodyPr>
          <a:lstStyle/>
          <a:p>
            <a:pPr marL="447675" indent="-447675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диурез (мл/кг/час) с удельным весом мочи</a:t>
            </a:r>
          </a:p>
          <a:p>
            <a:pPr marL="447675" indent="-447675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(наполнение/напряжение), ЧСС,  АД,  с-м «бледного пятна»</a:t>
            </a:r>
          </a:p>
          <a:p>
            <a:pPr marL="447675" indent="-447675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лабораторный контроль: КОС, </a:t>
            </a:r>
            <a:r>
              <a:rPr lang="ru-RU" b="1" spc="1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коагулограмма</a:t>
            </a: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б/химический крови, общий анализ крови и мочи</a:t>
            </a:r>
          </a:p>
          <a:p>
            <a:pPr marL="447675" indent="-447675">
              <a:lnSpc>
                <a:spcPts val="38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сознания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07" y="2487966"/>
            <a:ext cx="1411550" cy="1882067"/>
          </a:xfrm>
        </p:spPr>
      </p:pic>
    </p:spTree>
    <p:extLst>
      <p:ext uri="{BB962C8B-B14F-4D97-AF65-F5344CB8AC3E}">
        <p14:creationId xmlns:p14="http://schemas.microsoft.com/office/powerpoint/2010/main" val="1787748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9192"/>
            <a:ext cx="8229600" cy="917600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Маски для оксигенотерапии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780928"/>
            <a:ext cx="1596021" cy="12991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708699"/>
            <a:ext cx="6840760" cy="4576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n>
                  <a:solidFill>
                    <a:srgbClr val="005828"/>
                  </a:solidFill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Выделяют 2 типа масок: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solidFill>
                  <a:srgbClr val="FFDC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Маски </a:t>
            </a:r>
            <a:r>
              <a:rPr lang="ru-RU" b="1" spc="100" dirty="0">
                <a:ln>
                  <a:solidFill>
                    <a:srgbClr val="C00000"/>
                  </a:solidFill>
                </a:ln>
                <a:solidFill>
                  <a:srgbClr val="FFDC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низкого </a:t>
            </a:r>
            <a:r>
              <a:rPr lang="ru-RU" b="1" spc="100" dirty="0">
                <a:solidFill>
                  <a:srgbClr val="FFDC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потока</a:t>
            </a:r>
            <a:r>
              <a:rPr lang="ru-RU" b="1" dirty="0">
                <a:solidFill>
                  <a:srgbClr val="FFDC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801688" indent="-447675">
              <a:lnSpc>
                <a:spcPts val="38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назальные канюли</a:t>
            </a:r>
          </a:p>
          <a:p>
            <a:pPr marL="801688" indent="-447675">
              <a:lnSpc>
                <a:spcPts val="38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лицевая маска ( маска Хадсона )</a:t>
            </a:r>
          </a:p>
          <a:p>
            <a:pPr marL="801688" indent="-447675">
              <a:lnSpc>
                <a:spcPts val="38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маски с мешком-резервуаром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ru-RU" b="1" spc="100" dirty="0">
                <a:solidFill>
                  <a:srgbClr val="DAA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Маски </a:t>
            </a:r>
            <a:r>
              <a:rPr lang="ru-RU" b="1" spc="100" dirty="0">
                <a:ln>
                  <a:solidFill>
                    <a:srgbClr val="C00000"/>
                  </a:solidFill>
                </a:ln>
                <a:solidFill>
                  <a:srgbClr val="DAA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высокого</a:t>
            </a:r>
            <a:r>
              <a:rPr lang="ru-RU" b="1" spc="100" dirty="0">
                <a:solidFill>
                  <a:srgbClr val="DAA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потока </a:t>
            </a:r>
            <a:r>
              <a:rPr lang="ru-RU" b="1" dirty="0">
                <a:solidFill>
                  <a:srgbClr val="DAA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маски </a:t>
            </a:r>
            <a:r>
              <a:rPr lang="ru-RU" b="1" dirty="0" err="1">
                <a:solidFill>
                  <a:srgbClr val="DAA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Вентури</a:t>
            </a:r>
            <a:endParaRPr lang="ru-RU" b="1" dirty="0">
              <a:solidFill>
                <a:srgbClr val="DAA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1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marL="354013" algn="ctr">
              <a:spcBef>
                <a:spcPts val="1200"/>
              </a:spcBef>
            </a:pPr>
            <a:r>
              <a:rPr lang="ru-RU" sz="3400" b="1" spc="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Назальные канюли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393794"/>
            <a:ext cx="6840760" cy="5042517"/>
          </a:xfrm>
        </p:spPr>
        <p:txBody>
          <a:bodyPr>
            <a:normAutofit/>
          </a:bodyPr>
          <a:lstStyle/>
          <a:p>
            <a:pPr marL="541338" indent="-541338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 используют в неотложной терапии</a:t>
            </a:r>
          </a:p>
          <a:p>
            <a:pPr marL="541338" indent="-541338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концентрация О</a:t>
            </a:r>
            <a:r>
              <a:rPr lang="ru-RU" sz="3200" b="1" baseline="-25000" dirty="0"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варьирует</a:t>
            </a:r>
          </a:p>
          <a:p>
            <a:pPr marL="541338" indent="-541338" defTabSz="354013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высокой скорости потока поступает относительно меньше О</a:t>
            </a:r>
            <a:r>
              <a:rPr lang="ru-RU" sz="3200" b="1" baseline="-25000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при низкой скорости инспираторного потока – вдыхается относительно больше количество кислорода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1728192" cy="1728192"/>
          </a:xfrm>
        </p:spPr>
      </p:pic>
    </p:spTree>
    <p:extLst>
      <p:ext uri="{BB962C8B-B14F-4D97-AF65-F5344CB8AC3E}">
        <p14:creationId xmlns:p14="http://schemas.microsoft.com/office/powerpoint/2010/main" val="397600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pPr marL="354013" algn="ctr">
              <a:spcBef>
                <a:spcPts val="1200"/>
              </a:spcBef>
            </a:pPr>
            <a:r>
              <a:rPr lang="ru-RU" sz="3400" b="1" spc="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Назальные канюли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47667" y="1052736"/>
            <a:ext cx="7344814" cy="5472608"/>
          </a:xfrm>
        </p:spPr>
        <p:txBody>
          <a:bodyPr>
            <a:noAutofit/>
          </a:bodyPr>
          <a:lstStyle/>
          <a:p>
            <a:pPr marL="447675" indent="-447675">
              <a:lnSpc>
                <a:spcPts val="3600"/>
              </a:lnSpc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теоретически поток О</a:t>
            </a:r>
            <a:r>
              <a:rPr lang="ru-RU" sz="2700" b="1" baseline="-25000" dirty="0"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700" b="1" dirty="0"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 л в мин </a:t>
            </a:r>
            <a:r>
              <a:rPr lang="ru-RU" sz="2700" b="1" dirty="0"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обеспечивает концентрацию </a:t>
            </a: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700" b="1" baseline="-25000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700" b="1" dirty="0"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дыхательной смеси </a:t>
            </a: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24%,</a:t>
            </a:r>
          </a:p>
          <a:p>
            <a:pPr marL="447675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л/мин – 28%,</a:t>
            </a:r>
            <a:r>
              <a:rPr lang="ru-RU" sz="2700" b="1" dirty="0"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700" b="1" dirty="0">
                <a:ln>
                  <a:solidFill>
                    <a:srgbClr val="FFFF00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л/мин – 32%,</a:t>
            </a:r>
          </a:p>
          <a:p>
            <a:pPr marL="447675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ru-RU" sz="2700" b="1" dirty="0">
                <a:ln>
                  <a:solidFill>
                    <a:srgbClr val="FFFF00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л/мин – 36%,   </a:t>
            </a: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л/мин – 40%</a:t>
            </a:r>
          </a:p>
          <a:p>
            <a:pPr marL="447675" indent="-447675">
              <a:lnSpc>
                <a:spcPts val="36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детей начинают подачу О</a:t>
            </a:r>
            <a:r>
              <a:rPr lang="ru-RU" sz="2700" b="1" baseline="-25000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7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 скоростью 1–2 л/мин</a:t>
            </a:r>
          </a:p>
          <a:p>
            <a:pPr marL="447675" indent="-447675">
              <a:lnSpc>
                <a:spcPts val="36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DAA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подростков и взрослых 3–4 л/мин (взрослые плохо переносят поток свыше 4 л/мин)</a:t>
            </a:r>
          </a:p>
          <a:p>
            <a:pPr marL="447675" indent="-447675">
              <a:lnSpc>
                <a:spcPts val="36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оптимально</a:t>
            </a:r>
            <a:r>
              <a:rPr lang="en-US" sz="27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</a:t>
            </a:r>
            <a:r>
              <a:rPr lang="en-US" sz="27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700" b="1" baseline="-25000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700" b="1" dirty="0">
                <a:solidFill>
                  <a:srgbClr val="FFD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≥ 92%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" y="2636912"/>
            <a:ext cx="1440161" cy="1440161"/>
          </a:xfrm>
        </p:spPr>
      </p:pic>
    </p:spTree>
    <p:extLst>
      <p:ext uri="{BB962C8B-B14F-4D97-AF65-F5344CB8AC3E}">
        <p14:creationId xmlns:p14="http://schemas.microsoft.com/office/powerpoint/2010/main" val="2802963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1561" y="224161"/>
            <a:ext cx="6800295" cy="107197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4101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6A82C-1A6F-4D8F-BC94-0638428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4047"/>
            <a:ext cx="7886700" cy="667513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Клинические формы</a:t>
            </a:r>
            <a:endParaRPr lang="x-none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987275-43DB-4B8B-87A9-B111517B2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051561"/>
            <a:ext cx="8421624" cy="5568695"/>
          </a:xfrm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spcBef>
                <a:spcPts val="600"/>
              </a:spcBef>
              <a:buNone/>
            </a:pPr>
            <a:r>
              <a:rPr lang="ru-RU" sz="2700" b="1" spc="100" dirty="0">
                <a:ln>
                  <a:solidFill>
                    <a:srgbClr val="FFDC6D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Бессимптомная</a:t>
            </a:r>
            <a:r>
              <a:rPr lang="ru-RU" sz="2700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положительный тест на РНК </a:t>
            </a:r>
            <a:r>
              <a:rPr lang="en-US" sz="2700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SARS</a:t>
            </a: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b="1" dirty="0" err="1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</a:t>
            </a:r>
            <a:r>
              <a:rPr lang="en-US" sz="2700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–2 </a:t>
            </a: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 отсутствие клинической симптоматики</a:t>
            </a:r>
          </a:p>
          <a:p>
            <a:pPr marL="0" indent="0">
              <a:lnSpc>
                <a:spcPts val="3400"/>
              </a:lnSpc>
              <a:spcBef>
                <a:spcPts val="600"/>
              </a:spcBef>
              <a:buNone/>
            </a:pPr>
            <a:r>
              <a:rPr lang="ru-RU" sz="2700" b="1" spc="100" dirty="0">
                <a:ln>
                  <a:solidFill>
                    <a:srgbClr val="FFDC6D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Легкая</a:t>
            </a:r>
            <a:r>
              <a:rPr lang="ru-RU" sz="2700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 </a:t>
            </a: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симптомы интоксикации (</a:t>
            </a:r>
            <a:r>
              <a:rPr lang="en-US" sz="2700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700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</a:t>
            </a: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38,5°С, слабость, миалгия) и поражения</a:t>
            </a:r>
            <a:r>
              <a:rPr lang="ru-RU" sz="2700" b="1" i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ВДП (кашель, боль в горле, заложенность носа)</a:t>
            </a:r>
          </a:p>
          <a:p>
            <a:pPr marL="0" indent="0">
              <a:lnSpc>
                <a:spcPts val="3400"/>
              </a:lnSpc>
              <a:spcBef>
                <a:spcPts val="600"/>
              </a:spcBef>
              <a:buNone/>
            </a:pPr>
            <a:r>
              <a:rPr lang="ru-RU" sz="2700" b="1" spc="1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осмотре: изменения в ротоглотке, </a:t>
            </a:r>
            <a:r>
              <a:rPr lang="ru-RU" sz="2700" b="1" spc="1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аускультативных</a:t>
            </a:r>
            <a:r>
              <a:rPr lang="ru-RU" sz="2700" b="1" spc="1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изменений в легких нет</a:t>
            </a:r>
          </a:p>
          <a:p>
            <a:pPr marL="0" indent="0">
              <a:lnSpc>
                <a:spcPts val="3400"/>
              </a:lnSpc>
              <a:spcBef>
                <a:spcPts val="600"/>
              </a:spcBef>
              <a:buNone/>
            </a:pPr>
            <a:r>
              <a:rPr lang="ru-RU" sz="2700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лихорадки может не быть или могут наблюдаться только </a:t>
            </a:r>
            <a:r>
              <a:rPr lang="ru-RU" sz="2700" b="1" dirty="0">
                <a:ln>
                  <a:solidFill>
                    <a:srgbClr val="FFDC6D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гастроинтестинальные симптомы</a:t>
            </a:r>
            <a:r>
              <a:rPr lang="ru-RU" sz="2700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(тошнота, рвота, боль в животе и диарея) или только </a:t>
            </a:r>
            <a:r>
              <a:rPr lang="ru-RU" sz="2700" b="1" dirty="0">
                <a:ln>
                  <a:solidFill>
                    <a:srgbClr val="FFDC6D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кожные высыпания</a:t>
            </a:r>
          </a:p>
        </p:txBody>
      </p:sp>
    </p:spTree>
    <p:extLst>
      <p:ext uri="{BB962C8B-B14F-4D97-AF65-F5344CB8AC3E}">
        <p14:creationId xmlns:p14="http://schemas.microsoft.com/office/powerpoint/2010/main" val="17346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6A82C-1A6F-4D8F-BC94-0638428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7471"/>
            <a:ext cx="7886700" cy="704089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Клинические формы</a:t>
            </a:r>
            <a:endParaRPr lang="x-none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987275-43DB-4B8B-87A9-B111517B2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908" y="941834"/>
            <a:ext cx="8458200" cy="5568695"/>
          </a:xfrm>
        </p:spPr>
        <p:txBody>
          <a:bodyPr>
            <a:noAutofit/>
          </a:bodyPr>
          <a:lstStyle/>
          <a:p>
            <a:pPr marL="0" indent="0">
              <a:lnSpc>
                <a:spcPts val="3200"/>
              </a:lnSpc>
              <a:spcBef>
                <a:spcPts val="900"/>
              </a:spcBef>
              <a:buNone/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Среднетяжелая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лихорадка &gt; 38,5°С, кашель (главным образом сухой, 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непро-дуктивный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 пневмония</a:t>
            </a:r>
          </a:p>
          <a:p>
            <a:pPr marL="0" indent="0">
              <a:lnSpc>
                <a:spcPts val="3200"/>
              </a:lnSpc>
              <a:spcBef>
                <a:spcPts val="900"/>
              </a:spcBef>
              <a:buNone/>
            </a:pPr>
            <a:r>
              <a:rPr lang="ru-RU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аускультативно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могут выслушиваться хрипы (сухие или влажные), но нет явных признаков ДН (одышки) и гипоксемии: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</a:t>
            </a:r>
            <a:r>
              <a:rPr lang="ru-RU" b="1" baseline="-25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≥ 93%</a:t>
            </a:r>
          </a:p>
          <a:p>
            <a:pPr marL="0" indent="0">
              <a:lnSpc>
                <a:spcPts val="3200"/>
              </a:lnSpc>
              <a:spcBef>
                <a:spcPts val="900"/>
              </a:spcBef>
              <a:buNone/>
            </a:pP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иногда может не быть явных клинических симптомов поражения нижних ДП, но на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 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грудной клетки –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незначительные измене-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ния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легких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типичные для вирусного поражения легких легкой или средне-тяжелой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20111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6A82C-1A6F-4D8F-BC94-0638428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7471"/>
            <a:ext cx="7886700" cy="704089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Клинические формы</a:t>
            </a:r>
            <a:endParaRPr lang="x-none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987275-43DB-4B8B-87A9-B111517B2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1051560"/>
            <a:ext cx="8458200" cy="5458969"/>
          </a:xfrm>
        </p:spPr>
        <p:txBody>
          <a:bodyPr>
            <a:noAutofit/>
          </a:bodyPr>
          <a:lstStyle/>
          <a:p>
            <a:pPr marL="0" indent="0">
              <a:lnSpc>
                <a:spcPts val="3300"/>
              </a:lnSpc>
              <a:spcBef>
                <a:spcPts val="1200"/>
              </a:spcBef>
              <a:buNone/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Тяжелая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симптомы ОРИ в начале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забо-левания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(лихорадка, кашель),  которые могут сопровождаться симптомами со стороны ЖКТ (диарея)</a:t>
            </a:r>
          </a:p>
          <a:p>
            <a:pPr marL="0" indent="0">
              <a:lnSpc>
                <a:spcPts val="33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заболевание обычно прогрессирует в течение недели, появляются признаки ДН (одышка с центральным цианозом),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</a:t>
            </a:r>
            <a:r>
              <a:rPr lang="ru-RU" b="1" baseline="-25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≤ 92%</a:t>
            </a:r>
          </a:p>
          <a:p>
            <a:pPr marL="0" indent="0">
              <a:lnSpc>
                <a:spcPts val="33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признаки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пневмонии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рентгенограмме и КТ органов грудной клетки, типичные для вирусного поражения легких тяжелой или критической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267371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6A82C-1A6F-4D8F-BC94-0638428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7471"/>
            <a:ext cx="7886700" cy="704089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Клинические формы</a:t>
            </a:r>
            <a:endParaRPr lang="x-none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987275-43DB-4B8B-87A9-B111517B2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344" y="1051560"/>
            <a:ext cx="8375904" cy="5568695"/>
          </a:xfrm>
        </p:spPr>
        <p:txBody>
          <a:bodyPr>
            <a:noAutofit/>
          </a:bodyPr>
          <a:lstStyle/>
          <a:p>
            <a:pPr marL="0" indent="0">
              <a:lnSpc>
                <a:spcPts val="3300"/>
              </a:lnSpc>
              <a:spcBef>
                <a:spcPts val="1200"/>
              </a:spcBef>
              <a:buNone/>
            </a:pPr>
            <a:r>
              <a:rPr lang="ru-RU" b="1" spc="1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Критическая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лихорадка &gt; 24 ч, мульти-системное (&gt; 2) вовлечение различных органов 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(поражение сердца, почек, ЦНС, респираторные симптомы, возможно ОРДС, гастроинтестинальные симптомы, гематологические нарушения, кожные высыпания, миалгии, артралгии)</a:t>
            </a:r>
          </a:p>
          <a:p>
            <a:pPr marL="0" indent="0">
              <a:lnSpc>
                <a:spcPts val="33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нейтрофильный лейкоцитоз с </a:t>
            </a:r>
            <a:r>
              <a:rPr lang="ru-RU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лимфо-пенией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повышение СРБ, ПКТ, СОЭ, ЛДГ, трансаминаз, триглицеридов, интерлей-кина-6, ферритина и D-</a:t>
            </a:r>
            <a:r>
              <a:rPr lang="ru-RU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димеров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др.</a:t>
            </a:r>
          </a:p>
          <a:p>
            <a:pPr marL="0" indent="0">
              <a:lnSpc>
                <a:spcPts val="3300"/>
              </a:lnSpc>
              <a:spcBef>
                <a:spcPts val="1200"/>
              </a:spcBef>
              <a:buNone/>
            </a:pP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 развитие шока</a:t>
            </a:r>
          </a:p>
        </p:txBody>
      </p:sp>
    </p:spTree>
    <p:extLst>
      <p:ext uri="{BB962C8B-B14F-4D97-AF65-F5344CB8AC3E}">
        <p14:creationId xmlns:p14="http://schemas.microsoft.com/office/powerpoint/2010/main" val="32839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60257"/>
            <a:ext cx="7886700" cy="857838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Подозрительный случай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" y="1381019"/>
            <a:ext cx="655186" cy="409596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71525" y="1018094"/>
            <a:ext cx="8136805" cy="5533535"/>
          </a:xfrm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spcBef>
                <a:spcPts val="600"/>
              </a:spcBef>
              <a:buNone/>
            </a:pP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Клиническая картина ОРИ (</a:t>
            </a:r>
            <a:r>
              <a:rPr lang="en-US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37,5°C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</a:t>
            </a:r>
            <a:r>
              <a:rPr lang="en-US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</a:t>
            </a:r>
            <a:r>
              <a:rPr lang="ru-RU" b="1" spc="100" dirty="0" err="1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b="1" spc="100" dirty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  <a:r>
              <a:rPr lang="ru-RU" b="1" spc="100" dirty="0" smtClean="0">
                <a:ln>
                  <a:solidFill>
                    <a:schemeClr val="bg1"/>
                  </a:solidFill>
                </a:ln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признаков:</a:t>
            </a:r>
          </a:p>
          <a:p>
            <a:pPr marL="0" indent="0">
              <a:lnSpc>
                <a:spcPts val="3400"/>
              </a:lnSpc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кашель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сухой или со скудной мокротой, одышка, ощущение заложенности в грудной клетке,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</a:t>
            </a:r>
            <a:r>
              <a:rPr lang="ru-RU" sz="3200" b="1" baseline="-25000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≤ 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%;</a:t>
            </a:r>
          </a:p>
          <a:p>
            <a:pPr marL="0" indent="0">
              <a:lnSpc>
                <a:spcPts val="3400"/>
              </a:lnSpc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горле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заложенность носа,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нару-</a:t>
            </a:r>
            <a:r>
              <a:rPr lang="ru-RU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шение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потеря обоняния (</a:t>
            </a:r>
            <a:r>
              <a:rPr lang="ru-RU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гипосмия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аносмия), потеря вкуса (</a:t>
            </a:r>
            <a:r>
              <a:rPr lang="ru-RU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дисгевзия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0" indent="0">
              <a:lnSpc>
                <a:spcPts val="3400"/>
              </a:lnSpc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слабость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мышечные боли</a:t>
            </a:r>
            <a:r>
              <a:rPr lang="ru-RU" b="1" dirty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головная боль, рвота, диарея, кожная сыпь — при отсутствии других известных причин, которые объясняют </a:t>
            </a:r>
            <a:r>
              <a:rPr lang="ru-RU" b="1" dirty="0" smtClean="0">
                <a:solidFill>
                  <a:srgbClr val="FFE3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клиническую картину</a:t>
            </a:r>
            <a:endParaRPr lang="ru-RU" b="1" dirty="0">
              <a:solidFill>
                <a:srgbClr val="FFE3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3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414779"/>
            <a:ext cx="7886700" cy="848413"/>
          </a:xfrm>
        </p:spPr>
        <p:txBody>
          <a:bodyPr>
            <a:normAutofit/>
          </a:bodyPr>
          <a:lstStyle/>
          <a:p>
            <a:pPr algn="ctr"/>
            <a:r>
              <a:rPr lang="ru-RU" sz="3400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Вероятный случай</a:t>
            </a:r>
            <a:endParaRPr lang="ru-RU" sz="34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" y="1381019"/>
            <a:ext cx="655186" cy="409596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67266" y="1470581"/>
            <a:ext cx="8041064" cy="5081048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spcBef>
                <a:spcPts val="1200"/>
              </a:spcBef>
              <a:buNone/>
            </a:pPr>
            <a:r>
              <a:rPr lang="ru-RU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Клиника ОРИ (</a:t>
            </a:r>
            <a:r>
              <a:rPr lang="en-US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ru-RU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37,5 °C) и </a:t>
            </a:r>
            <a:r>
              <a:rPr lang="ru-RU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более </a:t>
            </a:r>
            <a:r>
              <a:rPr lang="ru-RU" b="1" spc="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признаков:</a:t>
            </a:r>
          </a:p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кашель, сухой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со скудной мокротой, одышка, ощущение заложенности в грудной клетке, SpO</a:t>
            </a:r>
            <a:r>
              <a:rPr lang="ru-RU" sz="3200" b="1" baseline="-25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≤ 95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%, боль в горле,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заложенность носа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/ потеря обоняния,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потеря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вкуса, 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слабость, мышечные боли, 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головная боль</a:t>
            </a:r>
            <a:r>
              <a:rPr lang="ru-RU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рвота, диарея, кожная сыпь — </a:t>
            </a:r>
            <a:r>
              <a:rPr lang="ru-RU" b="1" dirty="0">
                <a:ln>
                  <a:solidFill>
                    <a:srgbClr val="DAA6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хотя бы одного из эпидемиологических признаков</a:t>
            </a:r>
            <a:r>
              <a:rPr lang="ru-RU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51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1601</Words>
  <Application>Microsoft Office PowerPoint</Application>
  <PresentationFormat>Экран (4:3)</PresentationFormat>
  <Paragraphs>189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Tahoma</vt:lpstr>
      <vt:lpstr>Wingdings</vt:lpstr>
      <vt:lpstr>Тема Office</vt:lpstr>
      <vt:lpstr>Предикторы тяжелого течения COVID–19 у детей</vt:lpstr>
      <vt:lpstr>COVID–19</vt:lpstr>
      <vt:lpstr>COVID–19</vt:lpstr>
      <vt:lpstr>Клинические формы</vt:lpstr>
      <vt:lpstr>Клинические формы</vt:lpstr>
      <vt:lpstr>Клинические формы</vt:lpstr>
      <vt:lpstr>Клинические формы</vt:lpstr>
      <vt:lpstr>Подозрительный случай</vt:lpstr>
      <vt:lpstr>Вероятный случай</vt:lpstr>
      <vt:lpstr>Вероятный случай</vt:lpstr>
      <vt:lpstr>Вероятный случай</vt:lpstr>
      <vt:lpstr>Подтвержденный случай</vt:lpstr>
      <vt:lpstr>Показания для госпитализации</vt:lpstr>
      <vt:lpstr>Показания для госпитализации</vt:lpstr>
      <vt:lpstr>Показания для госпитализации</vt:lpstr>
      <vt:lpstr>Показания для госпитализации</vt:lpstr>
      <vt:lpstr>Показания для госпитализации</vt:lpstr>
      <vt:lpstr>Группа риска развития тяжелого течения COVID–19 </vt:lpstr>
      <vt:lpstr>Группа риска развития тяжелого течения COVID–19 </vt:lpstr>
      <vt:lpstr>Клинические симптомы риска</vt:lpstr>
      <vt:lpstr>Клинические симптомы риска</vt:lpstr>
      <vt:lpstr>Клинические симптомы риска</vt:lpstr>
      <vt:lpstr>COVID–19 – что помнить</vt:lpstr>
      <vt:lpstr>Когда бить тревогу и звать реаниматолога</vt:lpstr>
      <vt:lpstr>Неотложные клинические признаки</vt:lpstr>
      <vt:lpstr>Неотложные клинические признаки</vt:lpstr>
      <vt:lpstr>Признаки неадекватной периферической перфузии</vt:lpstr>
      <vt:lpstr>Признаки неадекватной периферической перфузии</vt:lpstr>
      <vt:lpstr>Клинические симптомы гипоксии</vt:lpstr>
      <vt:lpstr>Основные методы коррекции гипоксии</vt:lpstr>
      <vt:lpstr>Показания для перевода в ОИТР</vt:lpstr>
      <vt:lpstr>Стабильная гемодинамика</vt:lpstr>
      <vt:lpstr>COVID–19 – что мониторировать</vt:lpstr>
      <vt:lpstr>COVID–19 – что мониторировать</vt:lpstr>
      <vt:lpstr>Маски для оксигенотерапии</vt:lpstr>
      <vt:lpstr>Назальные канюли</vt:lpstr>
      <vt:lpstr>Назальные канюли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COVID–19 у детей Респираторная поддержка</dc:title>
  <dc:creator>user</dc:creator>
  <cp:lastModifiedBy>user</cp:lastModifiedBy>
  <cp:revision>88</cp:revision>
  <dcterms:created xsi:type="dcterms:W3CDTF">2020-05-11T17:53:59Z</dcterms:created>
  <dcterms:modified xsi:type="dcterms:W3CDTF">2021-02-21T17:09:53Z</dcterms:modified>
</cp:coreProperties>
</file>