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3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72" r:id="rId4"/>
    <p:sldId id="286" r:id="rId5"/>
    <p:sldId id="288" r:id="rId6"/>
    <p:sldId id="260" r:id="rId7"/>
    <p:sldId id="273" r:id="rId8"/>
    <p:sldId id="262" r:id="rId9"/>
    <p:sldId id="270" r:id="rId10"/>
    <p:sldId id="283" r:id="rId11"/>
    <p:sldId id="287" r:id="rId12"/>
    <p:sldId id="284" r:id="rId13"/>
    <p:sldId id="285" r:id="rId14"/>
    <p:sldId id="28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5" r:id="rId23"/>
    <p:sldId id="274" r:id="rId24"/>
    <p:sldId id="291" r:id="rId25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44" autoAdjust="0"/>
    <p:restoredTop sz="93969" autoAdjust="0"/>
  </p:normalViewPr>
  <p:slideViewPr>
    <p:cSldViewPr>
      <p:cViewPr>
        <p:scale>
          <a:sx n="70" d="100"/>
          <a:sy n="70" d="100"/>
        </p:scale>
        <p:origin x="-177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8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pPr/>
              <a:t>30.11.2014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9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7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01.12.2014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  <p:sp>
        <p:nvSpPr>
          <p:cNvPr id="10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2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2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ru-RU" sz="1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01.12.2014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01.12.2014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30.11.2014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01.12.2014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8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01.12.2014</a:t>
            </a:fld>
            <a:endParaRPr kumimoji="0" lang="ru-RU" sz="105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0" lang="ru-RU" sz="120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68168"/>
          </a:xfrm>
        </p:spPr>
        <p:txBody>
          <a:bodyPr anchor="ctr"/>
          <a:lstStyle>
            <a:extLst/>
          </a:lstStyle>
          <a:p>
            <a:r>
              <a:rPr lang="ru-RU" sz="1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УО «БЕЛОРУССКИЙ ГОСУДАРСТВЕННЫЙ МЕДИЦИНСКИЙ УНИВЕРСИТЕТ»</a:t>
            </a:r>
            <a:br>
              <a:rPr lang="ru-RU" sz="1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КАФЕДРА ОБЩЕСТВЕННОГО ЗДОРОВЬЯ И ЗДРАВООХРАНЕНИЯ</a:t>
            </a:r>
            <a:br>
              <a:rPr lang="ru-RU" sz="1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2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</a:t>
            </a:r>
            <a:b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СОКРАТИТЬ РАЗРЫВ»</a:t>
            </a:r>
            <a:b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1 ДЕКАБРЯ</a:t>
            </a:r>
          </a:p>
          <a:p>
            <a:r>
              <a:rPr lang="ru-RU" dirty="0" smtClean="0"/>
              <a:t>ДЕНЬ БОРЬБЫ СО СПИДом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3746" y="24764"/>
            <a:ext cx="2719388" cy="6863110"/>
            <a:chOff x="-33746" y="24764"/>
            <a:chExt cx="2719388" cy="686311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46" y="24764"/>
              <a:ext cx="2719388" cy="220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46" y="1412776"/>
              <a:ext cx="2719388" cy="220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46" y="2996952"/>
              <a:ext cx="2719388" cy="220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46" y="4682836"/>
              <a:ext cx="2719388" cy="220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0" dirty="0" smtClean="0">
                <a:solidFill>
                  <a:srgbClr val="FF0000"/>
                </a:solidFill>
              </a:rPr>
              <a:t>Первый случай </a:t>
            </a:r>
            <a:r>
              <a:rPr lang="ru-RU" i="0" dirty="0" err="1" smtClean="0">
                <a:solidFill>
                  <a:srgbClr val="FF0000"/>
                </a:solidFill>
              </a:rPr>
              <a:t>вич</a:t>
            </a:r>
            <a:r>
              <a:rPr lang="ru-RU" i="0" dirty="0" smtClean="0">
                <a:solidFill>
                  <a:srgbClr val="FF0000"/>
                </a:solidFill>
              </a:rPr>
              <a:t>-инфекции в </a:t>
            </a:r>
            <a:r>
              <a:rPr lang="ru-RU" i="0" dirty="0" err="1" smtClean="0">
                <a:solidFill>
                  <a:srgbClr val="FF0000"/>
                </a:solidFill>
              </a:rPr>
              <a:t>беларуси</a:t>
            </a:r>
            <a:r>
              <a:rPr lang="ru-RU" i="0" dirty="0" smtClean="0">
                <a:solidFill>
                  <a:srgbClr val="FF0000"/>
                </a:solidFill>
              </a:rPr>
              <a:t> зарегистрирован в</a:t>
            </a:r>
            <a:endParaRPr lang="ru-RU" i="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1999 году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1980 году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1984 году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1187624" y="2060848"/>
            <a:ext cx="7086600" cy="457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1996 году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1187624" y="2708920"/>
            <a:ext cx="7086600" cy="457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1986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5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7848872" cy="1371600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FF0000"/>
                </a:solidFill>
              </a:rPr>
              <a:t>По состоянию на 1 ноября 2014г. в Республике Беларусь </a:t>
            </a:r>
            <a:r>
              <a:rPr lang="ru-RU" sz="2800" b="0" i="0" dirty="0" smtClean="0">
                <a:solidFill>
                  <a:srgbClr val="FF0000"/>
                </a:solidFill>
              </a:rPr>
              <a:t>зарегистрировано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15 698 случаев ВИЧ-инфекции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40 256 случаев ВИЧ-инфекции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Ни одного случая ВИЧ-инфекции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10 364 случая ВИЧ-инфекции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17 102 </a:t>
            </a:r>
            <a:r>
              <a:rPr lang="ru-RU" dirty="0" smtClean="0"/>
              <a:t>случая ВИЧ-инфекции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886691" y="1669472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Брестская область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86691" y="2394775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Витебская область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886691" y="3120078"/>
            <a:ext cx="2971800" cy="457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Гродненская область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86691" y="3845381"/>
            <a:ext cx="2971800" cy="457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Гомельская область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886691" y="4570684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Минская область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4788024" y="1700808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1 место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4788024" y="2420888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7 место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4788024" y="3140968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5 место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4788024" y="3861048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6 место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2"/>
          </p:nvPr>
        </p:nvSpPr>
        <p:spPr>
          <a:xfrm>
            <a:off x="4788024" y="4581128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2 место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37470" cy="1143000"/>
          </a:xfrm>
        </p:spPr>
        <p:txBody>
          <a:bodyPr>
            <a:noAutofit/>
          </a:bodyPr>
          <a:lstStyle/>
          <a:p>
            <a:r>
              <a:rPr lang="ru-RU" sz="2400" i="0" dirty="0" smtClean="0">
                <a:solidFill>
                  <a:srgbClr val="FF0000"/>
                </a:solidFill>
              </a:rPr>
              <a:t>Расставьте территории по местам в зависимости от распространенности ВИЧ-инфекции </a:t>
            </a:r>
            <a:r>
              <a:rPr lang="ru-RU" sz="1800" i="0" dirty="0" smtClean="0">
                <a:solidFill>
                  <a:srgbClr val="FF0000"/>
                </a:solidFill>
              </a:rPr>
              <a:t>(от большего к меньшему)</a:t>
            </a:r>
            <a:endParaRPr lang="ru-RU" sz="1800" i="0" dirty="0">
              <a:solidFill>
                <a:srgbClr val="FF0000"/>
              </a:solidFill>
            </a:endParaRPr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886691" y="5295987"/>
            <a:ext cx="2971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 cap="flat" cmpd="sng" algn="ctr">
            <a:solidFill>
              <a:schemeClr val="accent2"/>
            </a:solidFill>
            <a:prstDash val="solid"/>
          </a:ln>
          <a:effectLst>
            <a:outerShdw blurRad="39000" dist="25400" dir="5400000" rotWithShape="0">
              <a:schemeClr val="accent2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txBody>
          <a:bodyPr vert="horz" anchor="ctr">
            <a:normAutofit fontScale="92500" lnSpcReduction="20000"/>
          </a:bodyPr>
          <a:lstStyle>
            <a:lvl1pPr marL="274320" indent="-274320" algn="ct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Tx/>
              <a:buNone/>
              <a:defRPr kumimoji="0" lang="ru-RU" sz="2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Tx/>
              <a:buChar char="•"/>
              <a:defRPr kumimoji="0" lang="ru-RU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Tx/>
              <a:buChar char="•"/>
              <a:defRPr kumimoji="0"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Tx/>
              <a:buChar char="•"/>
              <a:defRPr kumimoji="0"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Tx/>
              <a:buChar char="•"/>
              <a:defRPr kumimoji="0"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rgbClr val="C00000"/>
                </a:solidFill>
              </a:rPr>
              <a:t>Минск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886691" y="6021288"/>
            <a:ext cx="2971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 cap="flat" cmpd="sng" algn="ctr">
            <a:solidFill>
              <a:schemeClr val="accent2"/>
            </a:solidFill>
            <a:prstDash val="solid"/>
          </a:ln>
          <a:effectLst>
            <a:outerShdw blurRad="39000" dist="25400" dir="5400000" rotWithShape="0">
              <a:schemeClr val="accent2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txBody>
          <a:bodyPr vert="horz" anchor="ctr">
            <a:normAutofit fontScale="77500" lnSpcReduction="20000"/>
          </a:bodyPr>
          <a:lstStyle>
            <a:lvl1pPr marL="274320" indent="-274320" algn="ct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Tx/>
              <a:buNone/>
              <a:defRPr kumimoji="0" lang="ru-RU" sz="2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Tx/>
              <a:buChar char="•"/>
              <a:defRPr kumimoji="0" lang="ru-RU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Tx/>
              <a:buChar char="•"/>
              <a:defRPr kumimoji="0"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Tx/>
              <a:buChar char="•"/>
              <a:defRPr kumimoji="0"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Tx/>
              <a:buChar char="•"/>
              <a:defRPr kumimoji="0"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rgbClr val="C00000"/>
                </a:solidFill>
              </a:rPr>
              <a:t>Могилевская область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Текст 10"/>
          <p:cNvSpPr txBox="1">
            <a:spLocks/>
          </p:cNvSpPr>
          <p:nvPr/>
        </p:nvSpPr>
        <p:spPr>
          <a:xfrm>
            <a:off x="4788024" y="5301208"/>
            <a:ext cx="2971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4">
                  <a:tint val="74000"/>
                </a:schemeClr>
              </a:gs>
              <a:gs pos="49000">
                <a:schemeClr val="accent4">
                  <a:tint val="96000"/>
                  <a:shade val="84000"/>
                  <a:satMod val="110000"/>
                </a:schemeClr>
              </a:gs>
              <a:gs pos="49100">
                <a:schemeClr val="accent4">
                  <a:shade val="55000"/>
                  <a:satMod val="150000"/>
                </a:schemeClr>
              </a:gs>
              <a:gs pos="92000">
                <a:schemeClr val="accent4">
                  <a:tint val="98000"/>
                  <a:shade val="90000"/>
                  <a:satMod val="128000"/>
                </a:schemeClr>
              </a:gs>
              <a:gs pos="100000">
                <a:schemeClr val="accent4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 cap="flat" cmpd="sng" algn="ctr">
            <a:solidFill>
              <a:schemeClr val="accent4"/>
            </a:solidFill>
            <a:prstDash val="solid"/>
          </a:ln>
          <a:effectLst>
            <a:outerShdw blurRad="39000" dist="25400" dir="5400000" rotWithShape="0">
              <a:schemeClr val="accent4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txBody>
          <a:bodyPr vert="horz" anchor="ctr">
            <a:normAutofit fontScale="92500" lnSpcReduction="20000"/>
          </a:bodyPr>
          <a:lstStyle>
            <a:lvl1pPr marL="274320" indent="-274320" algn="ct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Tx/>
              <a:buNone/>
              <a:defRPr kumimoji="0" lang="ru-RU" sz="2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Tx/>
              <a:buChar char="•"/>
              <a:defRPr kumimoji="0" lang="ru-RU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Tx/>
              <a:buChar char="•"/>
              <a:defRPr kumimoji="0"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Tx/>
              <a:buChar char="•"/>
              <a:defRPr kumimoji="0"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Tx/>
              <a:buChar char="•"/>
              <a:defRPr kumimoji="0"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ysClr val="windowText" lastClr="000000"/>
                </a:solidFill>
              </a:rPr>
              <a:t>4 место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Текст 10"/>
          <p:cNvSpPr txBox="1">
            <a:spLocks/>
          </p:cNvSpPr>
          <p:nvPr/>
        </p:nvSpPr>
        <p:spPr>
          <a:xfrm>
            <a:off x="4788024" y="6021288"/>
            <a:ext cx="2971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4">
                  <a:tint val="74000"/>
                </a:schemeClr>
              </a:gs>
              <a:gs pos="49000">
                <a:schemeClr val="accent4">
                  <a:tint val="96000"/>
                  <a:shade val="84000"/>
                  <a:satMod val="110000"/>
                </a:schemeClr>
              </a:gs>
              <a:gs pos="49100">
                <a:schemeClr val="accent4">
                  <a:shade val="55000"/>
                  <a:satMod val="150000"/>
                </a:schemeClr>
              </a:gs>
              <a:gs pos="92000">
                <a:schemeClr val="accent4">
                  <a:tint val="98000"/>
                  <a:shade val="90000"/>
                  <a:satMod val="128000"/>
                </a:schemeClr>
              </a:gs>
              <a:gs pos="100000">
                <a:schemeClr val="accent4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 cap="flat" cmpd="sng" algn="ctr">
            <a:solidFill>
              <a:schemeClr val="accent4"/>
            </a:solidFill>
            <a:prstDash val="solid"/>
          </a:ln>
          <a:effectLst>
            <a:outerShdw blurRad="39000" dist="25400" dir="5400000" rotWithShape="0">
              <a:schemeClr val="accent4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txBody>
          <a:bodyPr vert="horz" anchor="ctr">
            <a:normAutofit fontScale="92500" lnSpcReduction="20000"/>
          </a:bodyPr>
          <a:lstStyle>
            <a:lvl1pPr marL="274320" indent="-274320" algn="ct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Tx/>
              <a:buNone/>
              <a:defRPr kumimoji="0" lang="ru-RU" sz="2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Tx/>
              <a:buChar char="•"/>
              <a:defRPr kumimoji="0" lang="ru-RU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Tx/>
              <a:buChar char="•"/>
              <a:defRPr kumimoji="0"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Tx/>
              <a:buChar char="•"/>
              <a:defRPr kumimoji="0"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Tx/>
              <a:buChar char="•"/>
              <a:defRPr kumimoji="0" lang="ru-RU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ysClr val="windowText" lastClr="000000"/>
                </a:solidFill>
              </a:rPr>
              <a:t>3 место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3"/>
            <a:endCxn id="9" idx="1"/>
          </p:cNvCxnSpPr>
          <p:nvPr/>
        </p:nvCxnSpPr>
        <p:spPr>
          <a:xfrm>
            <a:off x="3858491" y="1898072"/>
            <a:ext cx="929533" cy="14714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858491" y="2597816"/>
            <a:ext cx="929533" cy="1407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4" idx="3"/>
          </p:cNvCxnSpPr>
          <p:nvPr/>
        </p:nvCxnSpPr>
        <p:spPr>
          <a:xfrm flipH="1">
            <a:off x="3858491" y="2597816"/>
            <a:ext cx="929534" cy="750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3"/>
          </p:cNvCxnSpPr>
          <p:nvPr/>
        </p:nvCxnSpPr>
        <p:spPr>
          <a:xfrm flipV="1">
            <a:off x="3858491" y="1898072"/>
            <a:ext cx="929533" cy="21759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>
            <a:off x="3884890" y="4799904"/>
            <a:ext cx="903134" cy="98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3" idx="3"/>
          </p:cNvCxnSpPr>
          <p:nvPr/>
        </p:nvCxnSpPr>
        <p:spPr>
          <a:xfrm>
            <a:off x="3858491" y="5524587"/>
            <a:ext cx="957242" cy="725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4" idx="3"/>
            <a:endCxn id="15" idx="1"/>
          </p:cNvCxnSpPr>
          <p:nvPr/>
        </p:nvCxnSpPr>
        <p:spPr>
          <a:xfrm flipV="1">
            <a:off x="3858491" y="5529808"/>
            <a:ext cx="929533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11560" y="0"/>
            <a:ext cx="7616277" cy="6661151"/>
            <a:chOff x="611560" y="0"/>
            <a:chExt cx="7616277" cy="6661151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backgroundMark x1="14600" y1="10115" x2="14600" y2="10115"/>
                          <a14:backgroundMark x1="89000" y1="10115" x2="89000" y2="10115"/>
                          <a14:backgroundMark x1="96200" y1="82069" x2="96200" y2="82069"/>
                          <a14:backgroundMark x1="26400" y1="92414" x2="26400" y2="92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0"/>
              <a:ext cx="7517800" cy="654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011676" y="3626065"/>
              <a:ext cx="2160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dirty="0"/>
                <a:t>724 </a:t>
              </a:r>
              <a:endParaRPr lang="ru-RU" dirty="0" smtClean="0"/>
            </a:p>
            <a:p>
              <a:pPr algn="ctr"/>
              <a:r>
                <a:rPr lang="ru-RU" dirty="0" smtClean="0"/>
                <a:t>53,4 на 100 тыс.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70460" y="5258078"/>
              <a:ext cx="21771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8 124 </a:t>
              </a:r>
              <a:endParaRPr lang="ru-RU" dirty="0" smtClean="0"/>
            </a:p>
            <a:p>
              <a:pPr algn="ctr"/>
              <a:r>
                <a:rPr lang="ru-RU" dirty="0" smtClean="0"/>
                <a:t>409,0  на 100 тыс.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41650" y="3487565"/>
              <a:ext cx="20409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область</a:t>
              </a:r>
            </a:p>
            <a:p>
              <a:pPr algn="ctr"/>
              <a:r>
                <a:rPr lang="ru-RU" dirty="0" smtClean="0"/>
                <a:t>2 </a:t>
              </a:r>
              <a:r>
                <a:rPr lang="ru-RU" dirty="0"/>
                <a:t>387 </a:t>
              </a:r>
              <a:endParaRPr lang="ru-RU" dirty="0" smtClean="0"/>
            </a:p>
            <a:p>
              <a:pPr algn="ctr"/>
              <a:r>
                <a:rPr lang="ru-RU" dirty="0" smtClean="0"/>
                <a:t>139,5 на 100 тыс.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4128" y="2471589"/>
              <a:ext cx="2503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 </a:t>
              </a:r>
              <a:r>
                <a:rPr lang="ru-RU" dirty="0"/>
                <a:t>034 </a:t>
              </a:r>
              <a:endParaRPr lang="ru-RU" dirty="0" smtClean="0"/>
            </a:p>
            <a:p>
              <a:r>
                <a:rPr lang="ru-RU" dirty="0" smtClean="0"/>
                <a:t>81,9 на 100 тыс.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44999" y="4942909"/>
              <a:ext cx="1919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1 373 </a:t>
              </a:r>
            </a:p>
            <a:p>
              <a:pPr algn="ctr"/>
              <a:r>
                <a:rPr lang="ru-RU" dirty="0" smtClean="0"/>
                <a:t>78,0 </a:t>
              </a:r>
              <a:r>
                <a:rPr lang="ru-RU" dirty="0"/>
                <a:t>н</a:t>
              </a:r>
              <a:r>
                <a:rPr lang="ru-RU" dirty="0" smtClean="0"/>
                <a:t>а 100 тыс.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9944" y="476672"/>
              <a:ext cx="19191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938 </a:t>
              </a:r>
              <a:endParaRPr lang="ru-RU" dirty="0" smtClean="0"/>
            </a:p>
            <a:p>
              <a:pPr algn="ctr"/>
              <a:r>
                <a:rPr lang="ru-RU" dirty="0" smtClean="0"/>
                <a:t>62,0 на 100 тыс.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4506" y="2148423"/>
              <a:ext cx="2040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г. </a:t>
              </a:r>
              <a:r>
                <a:rPr lang="ru-RU" dirty="0" smtClean="0"/>
                <a:t>Минск  2 </a:t>
              </a:r>
              <a:r>
                <a:rPr lang="ru-RU" dirty="0"/>
                <a:t>522 </a:t>
              </a:r>
              <a:endParaRPr lang="ru-RU" dirty="0" smtClean="0"/>
            </a:p>
            <a:p>
              <a:r>
                <a:rPr lang="ru-RU" dirty="0" smtClean="0"/>
                <a:t>112,2 </a:t>
              </a:r>
              <a:r>
                <a:rPr lang="ru-RU" dirty="0"/>
                <a:t>на 100 тыс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9592" y="476672"/>
              <a:ext cx="26725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На 01.11.2014</a:t>
              </a:r>
              <a:endParaRPr lang="ru-RU" sz="2800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3485" y="6322597"/>
              <a:ext cx="5892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ДАННЫЕ  ГУ «</a:t>
              </a:r>
              <a:r>
                <a:rPr lang="ru-RU" sz="1600" dirty="0" err="1" smtClean="0"/>
                <a:t>РЦГЭиОЗ</a:t>
              </a:r>
              <a:r>
                <a:rPr lang="ru-RU" sz="1600" dirty="0" smtClean="0"/>
                <a:t>» ОТДЕЛ ПРОФИЛАКТИКИ ВИЧ/СПИД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64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457200"/>
            <a:ext cx="7943800" cy="1143000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FF0000"/>
                </a:solidFill>
              </a:rPr>
              <a:t>Как Тест </a:t>
            </a:r>
            <a:r>
              <a:rPr lang="ru-RU" b="0" i="0" dirty="0">
                <a:solidFill>
                  <a:srgbClr val="FF0000"/>
                </a:solidFill>
              </a:rPr>
              <a:t>на ВИЧ позволяет определить инфекционный </a:t>
            </a:r>
            <a:r>
              <a:rPr lang="ru-RU" b="0" i="0" dirty="0" smtClean="0">
                <a:solidFill>
                  <a:srgbClr val="FF0000"/>
                </a:solidFill>
              </a:rPr>
              <a:t>статус?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07504" y="1916832"/>
            <a:ext cx="7848872" cy="4680520"/>
          </a:xfrm>
        </p:spPr>
        <p:txBody>
          <a:bodyPr anchor="t">
            <a:normAutofit fontScale="55000" lnSpcReduction="20000"/>
          </a:bodyPr>
          <a:lstStyle/>
          <a:p>
            <a:pPr marL="914400" indent="-9144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  <a:effectLst/>
              </a:rPr>
              <a:t>Выявление </a:t>
            </a:r>
            <a:r>
              <a:rPr lang="ru-RU" dirty="0">
                <a:solidFill>
                  <a:schemeClr val="tx2"/>
                </a:solidFill>
                <a:effectLst/>
              </a:rPr>
              <a:t>наличия или отсутствия антител на ВИЧ в </a:t>
            </a:r>
            <a:r>
              <a:rPr lang="ru-RU" dirty="0" smtClean="0">
                <a:solidFill>
                  <a:schemeClr val="tx2"/>
                </a:solidFill>
                <a:effectLst/>
              </a:rPr>
              <a:t>крови (ИФА)</a:t>
            </a:r>
          </a:p>
          <a:p>
            <a:pPr marL="914400" indent="-9144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  <a:effectLst/>
              </a:rPr>
              <a:t>Лица</a:t>
            </a:r>
            <a:r>
              <a:rPr lang="ru-RU" dirty="0">
                <a:solidFill>
                  <a:schemeClr val="tx2"/>
                </a:solidFill>
                <a:effectLst/>
              </a:rPr>
              <a:t>, у которых выявлены антитела, обследуются повторно в </a:t>
            </a:r>
            <a:r>
              <a:rPr lang="ru-RU" dirty="0" err="1">
                <a:solidFill>
                  <a:schemeClr val="tx2"/>
                </a:solidFill>
                <a:effectLst/>
              </a:rPr>
              <a:t>референс</a:t>
            </a:r>
            <a:r>
              <a:rPr lang="ru-RU" dirty="0">
                <a:solidFill>
                  <a:schemeClr val="tx2"/>
                </a:solidFill>
                <a:effectLst/>
              </a:rPr>
              <a:t>-лаборатории диагностики ВИЧ/СПИД </a:t>
            </a:r>
            <a:r>
              <a:rPr lang="ru-RU" dirty="0" smtClean="0">
                <a:solidFill>
                  <a:schemeClr val="tx2"/>
                </a:solidFill>
                <a:effectLst/>
              </a:rPr>
              <a:t>методами контроля: методом </a:t>
            </a:r>
            <a:r>
              <a:rPr lang="ru-RU" dirty="0" err="1">
                <a:solidFill>
                  <a:schemeClr val="tx2"/>
                </a:solidFill>
                <a:effectLst/>
              </a:rPr>
              <a:t>иммуного</a:t>
            </a:r>
            <a:r>
              <a:rPr lang="ru-RU" dirty="0">
                <a:solidFill>
                  <a:schemeClr val="tx2"/>
                </a:solidFill>
                <a:effectLst/>
              </a:rPr>
              <a:t> </a:t>
            </a:r>
            <a:r>
              <a:rPr lang="ru-RU" dirty="0" err="1">
                <a:solidFill>
                  <a:schemeClr val="tx2"/>
                </a:solidFill>
                <a:effectLst/>
              </a:rPr>
              <a:t>блоттинга</a:t>
            </a:r>
            <a:r>
              <a:rPr lang="ru-RU" dirty="0">
                <a:solidFill>
                  <a:schemeClr val="tx2"/>
                </a:solidFill>
                <a:effectLst/>
              </a:rPr>
              <a:t> и методом полимеразной цепной </a:t>
            </a:r>
            <a:r>
              <a:rPr lang="ru-RU" dirty="0" smtClean="0">
                <a:solidFill>
                  <a:schemeClr val="tx2"/>
                </a:solidFill>
                <a:effectLst/>
              </a:rPr>
              <a:t>реакции.</a:t>
            </a:r>
          </a:p>
          <a:p>
            <a:pPr marL="0" indent="0"/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Диагностику </a:t>
            </a:r>
            <a:r>
              <a:rPr lang="ru-RU" b="0" dirty="0">
                <a:ln>
                  <a:noFill/>
                </a:ln>
                <a:solidFill>
                  <a:schemeClr val="tx1"/>
                </a:solidFill>
                <a:effectLst/>
              </a:rPr>
              <a:t>ВИЧ-инфекции может пройти каждый желающий, </a:t>
            </a:r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бесплатно </a:t>
            </a:r>
            <a:r>
              <a:rPr lang="ru-RU" b="0" dirty="0">
                <a:ln>
                  <a:noFill/>
                </a:ln>
                <a:solidFill>
                  <a:schemeClr val="tx1"/>
                </a:solidFill>
                <a:effectLst/>
              </a:rPr>
              <a:t>и анонимно в </a:t>
            </a:r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ГУ «</a:t>
            </a:r>
            <a:r>
              <a:rPr lang="ru-RU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РЦГЭиОЗ</a:t>
            </a:r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» отдел </a:t>
            </a:r>
            <a:r>
              <a:rPr lang="ru-RU" b="0" dirty="0">
                <a:ln>
                  <a:noFill/>
                </a:ln>
                <a:solidFill>
                  <a:schemeClr val="tx1"/>
                </a:solidFill>
                <a:effectLst/>
              </a:rPr>
              <a:t>профилактики ВИЧ/СПИД, по адресу г Минск, </a:t>
            </a:r>
            <a:r>
              <a:rPr lang="ru-RU" b="0" dirty="0" err="1">
                <a:ln>
                  <a:noFill/>
                </a:ln>
                <a:solidFill>
                  <a:schemeClr val="tx1"/>
                </a:solidFill>
                <a:effectLst/>
              </a:rPr>
              <a:t>ул.К.Цеткин</a:t>
            </a:r>
            <a:r>
              <a:rPr lang="ru-RU" b="0" dirty="0">
                <a:ln>
                  <a:noFill/>
                </a:ln>
                <a:solidFill>
                  <a:schemeClr val="tx1"/>
                </a:solidFill>
                <a:effectLst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13797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/>
              <a:t>ранний период </a:t>
            </a:r>
            <a:r>
              <a:rPr lang="ru-RU" b="0" i="0" dirty="0" smtClean="0"/>
              <a:t>ВИЧ-инфекции </a:t>
            </a:r>
            <a:r>
              <a:rPr lang="ru-RU" b="0" i="0" dirty="0"/>
              <a:t>является временем наибольшей </a:t>
            </a:r>
            <a:r>
              <a:rPr lang="ru-RU" b="0" i="0" dirty="0" err="1" smtClean="0"/>
              <a:t>инфективности</a:t>
            </a:r>
            <a:r>
              <a:rPr lang="ru-RU" b="0" i="0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128248" cy="1371600"/>
          </a:xfrm>
        </p:spPr>
        <p:txBody>
          <a:bodyPr>
            <a:noAutofit/>
          </a:bodyPr>
          <a:lstStyle/>
          <a:p>
            <a:r>
              <a:rPr lang="ru-RU" sz="2800" b="0" i="0" dirty="0" smtClean="0">
                <a:solidFill>
                  <a:schemeClr val="tx2"/>
                </a:solidFill>
              </a:rPr>
              <a:t>если </a:t>
            </a:r>
            <a:r>
              <a:rPr lang="ru-RU" sz="2800" b="0" i="0" dirty="0">
                <a:solidFill>
                  <a:schemeClr val="tx2"/>
                </a:solidFill>
              </a:rPr>
              <a:t>недавно имел место возможный контакт с ВИЧ, для подтверждения результатов теста </a:t>
            </a:r>
            <a:r>
              <a:rPr lang="ru-RU" sz="2800" b="0" i="0" dirty="0" smtClean="0">
                <a:solidFill>
                  <a:schemeClr val="tx2"/>
                </a:solidFill>
              </a:rPr>
              <a:t>необходимо </a:t>
            </a:r>
            <a:r>
              <a:rPr lang="ru-RU" sz="2800" b="0" i="0" dirty="0">
                <a:solidFill>
                  <a:schemeClr val="tx2"/>
                </a:solidFill>
              </a:rPr>
              <a:t>провести повторное </a:t>
            </a:r>
            <a:r>
              <a:rPr lang="ru-RU" sz="2800" b="0" i="0" dirty="0" smtClean="0">
                <a:solidFill>
                  <a:schemeClr val="tx2"/>
                </a:solidFill>
              </a:rPr>
              <a:t>тестирование через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36 недель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18 месяцев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6 лет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 дня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6 месяцев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1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603648"/>
          </a:xfrm>
        </p:spPr>
        <p:txBody>
          <a:bodyPr>
            <a:normAutofit fontScale="90000"/>
          </a:bodyPr>
          <a:lstStyle/>
          <a:p>
            <a:r>
              <a:rPr lang="ru-RU" b="0" i="0" dirty="0" smtClean="0"/>
              <a:t>Сколько компонентов </a:t>
            </a:r>
            <a:r>
              <a:rPr lang="ru-RU" b="0" i="0" dirty="0"/>
              <a:t>должны учитывать</a:t>
            </a:r>
            <a:r>
              <a:rPr lang="ru-RU" b="0" i="0" dirty="0" smtClean="0"/>
              <a:t> услуги </a:t>
            </a:r>
            <a:r>
              <a:rPr lang="ru-RU" b="0" i="0" dirty="0"/>
              <a:t>по тестированию и </a:t>
            </a:r>
            <a:r>
              <a:rPr lang="ru-RU" b="0" i="0" dirty="0" smtClean="0"/>
              <a:t>консультированию? </a:t>
            </a:r>
            <a:r>
              <a:rPr lang="ru-RU" sz="2200" b="0" i="0" dirty="0" smtClean="0"/>
              <a:t>рекомендации ВОЗ</a:t>
            </a:r>
            <a:endParaRPr lang="ru-RU" sz="2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79512" y="2132856"/>
            <a:ext cx="8229600" cy="97457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пять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899592" y="3124200"/>
            <a:ext cx="6624736" cy="318512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i="0" dirty="0"/>
              <a:t>информированное согласие, </a:t>
            </a:r>
            <a:endParaRPr lang="ru-RU" i="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i="0" dirty="0" smtClean="0"/>
              <a:t>конфиденциальность</a:t>
            </a:r>
            <a:r>
              <a:rPr lang="ru-RU" i="0" dirty="0"/>
              <a:t>, </a:t>
            </a:r>
            <a:endParaRPr lang="ru-RU" i="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i="0" dirty="0" smtClean="0"/>
              <a:t>консультирование</a:t>
            </a:r>
            <a:r>
              <a:rPr lang="ru-RU" i="0" dirty="0"/>
              <a:t>, </a:t>
            </a:r>
            <a:endParaRPr lang="ru-RU" i="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i="0" dirty="0" smtClean="0"/>
              <a:t>правильные </a:t>
            </a:r>
            <a:r>
              <a:rPr lang="ru-RU" i="0" dirty="0"/>
              <a:t>результаты тестирования </a:t>
            </a:r>
            <a:endParaRPr lang="ru-RU" i="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i="0" dirty="0" smtClean="0"/>
              <a:t>связь </a:t>
            </a:r>
            <a:r>
              <a:rPr lang="ru-RU" i="0" dirty="0"/>
              <a:t>со службами по уходу и лечению и другими службами.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7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058472" cy="1267544"/>
          </a:xfrm>
        </p:spPr>
        <p:txBody>
          <a:bodyPr>
            <a:normAutofit/>
          </a:bodyPr>
          <a:lstStyle/>
          <a:p>
            <a:r>
              <a:rPr lang="ru-RU" b="0" i="0" dirty="0"/>
              <a:t>Полный пакет профилактики и лечения ВИЧ </a:t>
            </a:r>
            <a:r>
              <a:rPr lang="ru-RU" b="0" i="0" dirty="0" smtClean="0"/>
              <a:t>включает</a:t>
            </a:r>
            <a:r>
              <a:rPr lang="en-US" b="0" i="0" dirty="0" smtClean="0"/>
              <a:t>…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программы по распространению игл и шприцев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21"/>
          </p:nvPr>
        </p:nvSpPr>
        <p:spPr>
          <a:xfrm>
            <a:off x="1187624" y="2780928"/>
            <a:ext cx="7086600" cy="648072"/>
          </a:xfrm>
        </p:spPr>
        <p:txBody>
          <a:bodyPr>
            <a:noAutofit/>
          </a:bodyPr>
          <a:lstStyle/>
          <a:p>
            <a:r>
              <a:rPr lang="ru-RU" sz="2400" dirty="0"/>
              <a:t>тестирование и консультирование в отношении ВИЧ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21"/>
          </p:nvPr>
        </p:nvSpPr>
        <p:spPr>
          <a:xfrm>
            <a:off x="1187624" y="3501008"/>
            <a:ext cx="7086600" cy="457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лечение и уход при ВИЧ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1"/>
          </p:nvPr>
        </p:nvSpPr>
        <p:spPr>
          <a:xfrm>
            <a:off x="1187624" y="4077072"/>
            <a:ext cx="6978352" cy="792088"/>
          </a:xfrm>
        </p:spPr>
        <p:txBody>
          <a:bodyPr anchor="ctr">
            <a:noAutofit/>
          </a:bodyPr>
          <a:lstStyle/>
          <a:p>
            <a:pPr fontAlgn="base"/>
            <a:r>
              <a:rPr lang="ru-RU" sz="2400" dirty="0"/>
              <a:t>обеспечение доступа к презервативам, </a:t>
            </a:r>
            <a:r>
              <a:rPr lang="ru-RU" sz="2400" dirty="0" smtClean="0"/>
              <a:t>и ведение </a:t>
            </a:r>
            <a:r>
              <a:rPr lang="ru-RU" sz="2400" dirty="0"/>
              <a:t>ИППП, туберкулеза и </a:t>
            </a:r>
            <a:r>
              <a:rPr lang="ru-RU" sz="2400" dirty="0" smtClean="0"/>
              <a:t>ВГ</a:t>
            </a:r>
            <a:endParaRPr lang="ru-RU" sz="2400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21"/>
          </p:nvPr>
        </p:nvSpPr>
        <p:spPr>
          <a:xfrm>
            <a:off x="1187624" y="4869160"/>
            <a:ext cx="7086600" cy="7200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заместительную </a:t>
            </a:r>
            <a:r>
              <a:rPr lang="ru-RU" dirty="0"/>
              <a:t>терапию для потребителей наркотиков и лечение зависимости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877272"/>
            <a:ext cx="6878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ВСЕ ВАРИАНТЫ ПРАВИЛЬНЫ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/>
              <a:t>ЕСТЬ ЛИ Лекарства</a:t>
            </a:r>
            <a:r>
              <a:rPr lang="ru-RU" b="0" i="0" dirty="0"/>
              <a:t>, </a:t>
            </a:r>
            <a:r>
              <a:rPr lang="ru-RU" b="0" i="0" dirty="0" err="1" smtClean="0"/>
              <a:t>излечивающИЕ</a:t>
            </a:r>
            <a:r>
              <a:rPr lang="ru-RU" b="0" i="0" dirty="0" smtClean="0"/>
              <a:t> </a:t>
            </a:r>
            <a:r>
              <a:rPr lang="ru-RU" b="0" i="0" dirty="0"/>
              <a:t>от </a:t>
            </a:r>
            <a:r>
              <a:rPr lang="ru-RU" b="0" i="0" dirty="0" smtClean="0"/>
              <a:t>ВИЧ-инфекции?</a:t>
            </a:r>
            <a:r>
              <a:rPr lang="ru-RU" b="0" i="0" dirty="0"/>
              <a:t/>
            </a:r>
            <a:br>
              <a:rPr lang="ru-RU" b="0" i="0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НЕТ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043608" y="3124200"/>
            <a:ext cx="6408712" cy="3401144"/>
          </a:xfrm>
        </p:spPr>
        <p:txBody>
          <a:bodyPr>
            <a:normAutofit/>
          </a:bodyPr>
          <a:lstStyle/>
          <a:p>
            <a:r>
              <a:rPr lang="ru-RU" i="0" dirty="0" smtClean="0"/>
              <a:t>Но! Благодаря </a:t>
            </a:r>
            <a:r>
              <a:rPr lang="ru-RU" i="0" dirty="0"/>
              <a:t>эффективному лечению антиретровирусными препаратами вирус можно контролировать и люди с ВИЧ могут иметь </a:t>
            </a:r>
            <a:r>
              <a:rPr lang="ru-RU" i="0" dirty="0" smtClean="0"/>
              <a:t>продуктивную </a:t>
            </a:r>
            <a:r>
              <a:rPr lang="ru-RU" i="0" dirty="0"/>
              <a:t>жизнь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7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>
              <a:lnSpc>
                <a:spcPct val="80000"/>
              </a:lnSpc>
              <a:defRPr/>
            </a:pPr>
            <a:r>
              <a:rPr lang="ru-RU" sz="40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международный символ борьбы со </a:t>
            </a:r>
            <a:r>
              <a:rPr lang="ru-RU" sz="40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СПИДом КРАСНАЯ ЛЕНТОЧКА</a:t>
            </a:r>
            <a:endParaRPr lang="ru-RU" sz="40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920880" cy="1143000"/>
          </a:xfrm>
        </p:spPr>
        <p:txBody>
          <a:bodyPr>
            <a:noAutofit/>
          </a:bodyPr>
          <a:lstStyle/>
          <a:p>
            <a:r>
              <a:rPr lang="ru-RU" sz="2800" i="0" dirty="0"/>
              <a:t>Какая угрожающая жизни оппортунистическая инфекция поражает людей с ВИЧ/СПИДом наиболее часто?</a:t>
            </a:r>
            <a:br>
              <a:rPr lang="ru-RU" sz="2800" i="0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ТУБЕРКУЛЕЗ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71800" y="2887372"/>
            <a:ext cx="2704247" cy="3702920"/>
            <a:chOff x="361784" y="2887372"/>
            <a:chExt cx="2704247" cy="37029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5" b="100000" l="10870" r="90870">
                          <a14:backgroundMark x1="20435" y1="48750" x2="20435" y2="48750"/>
                          <a14:backgroundMark x1="45652" y1="19688" x2="45652" y2="19688"/>
                          <a14:backgroundMark x1="81739" y1="39688" x2="81739" y2="39688"/>
                          <a14:backgroundMark x1="53043" y1="90625" x2="53043" y2="9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6858">
              <a:off x="361784" y="2887372"/>
              <a:ext cx="2661474" cy="37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" b="100000" l="0" r="100000">
                          <a14:foregroundMark x1="20333" y1="54895" x2="20333" y2="54895"/>
                          <a14:foregroundMark x1="18667" y1="43706" x2="18667" y2="43706"/>
                          <a14:foregroundMark x1="24667" y1="79371" x2="24667" y2="79371"/>
                          <a14:foregroundMark x1="45333" y1="91958" x2="45333" y2="91958"/>
                          <a14:foregroundMark x1="45000" y1="91608" x2="45000" y2="91608"/>
                          <a14:foregroundMark x1="45000" y1="91608" x2="45000" y2="9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608" y="3645023"/>
              <a:ext cx="1926423" cy="1836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1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899592" y="2564904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дискриминация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971600" y="4437112"/>
            <a:ext cx="2971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стигма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4572000" y="1772816"/>
            <a:ext cx="3259832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негативная </a:t>
            </a:r>
            <a:r>
              <a:rPr lang="ru-RU" dirty="0">
                <a:solidFill>
                  <a:schemeClr val="tx1"/>
                </a:solidFill>
              </a:rPr>
              <a:t>ассоциация человека с чем-либо </a:t>
            </a:r>
            <a:r>
              <a:rPr lang="ru-RU" dirty="0" smtClean="0">
                <a:solidFill>
                  <a:schemeClr val="tx1"/>
                </a:solidFill>
              </a:rPr>
              <a:t> отталкивающим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4499992" y="3861048"/>
            <a:ext cx="3384376" cy="208823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различие в правах и обязанностях человека по определённому признаку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0" dirty="0" smtClean="0">
                <a:solidFill>
                  <a:schemeClr val="tx2"/>
                </a:solidFill>
              </a:rPr>
              <a:t>Сопоставьте понятие и определение</a:t>
            </a:r>
            <a:endParaRPr lang="ru-RU" i="0" dirty="0">
              <a:solidFill>
                <a:schemeClr val="tx2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995936" y="2852936"/>
            <a:ext cx="504056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3"/>
            <a:endCxn id="10" idx="1"/>
          </p:cNvCxnSpPr>
          <p:nvPr/>
        </p:nvCxnSpPr>
        <p:spPr>
          <a:xfrm>
            <a:off x="3871392" y="2793504"/>
            <a:ext cx="628600" cy="2111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9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943800" cy="1143000"/>
          </a:xfrm>
        </p:spPr>
        <p:txBody>
          <a:bodyPr>
            <a:normAutofit fontScale="90000"/>
          </a:bodyPr>
          <a:lstStyle/>
          <a:p>
            <a:r>
              <a:rPr lang="ru-RU" sz="4000" i="0" dirty="0">
                <a:solidFill>
                  <a:srgbClr val="1411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Всемирного дня борьбы со СПИД</a:t>
            </a:r>
            <a:r>
              <a:rPr lang="ru-RU" sz="4000" i="0" cap="none" dirty="0">
                <a:solidFill>
                  <a:srgbClr val="1411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 В </a:t>
            </a:r>
            <a:r>
              <a:rPr lang="ru-RU" sz="4000" i="0" cap="none" dirty="0" smtClean="0">
                <a:solidFill>
                  <a:srgbClr val="1411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4000" i="0" cap="none" dirty="0">
                <a:solidFill>
                  <a:srgbClr val="1411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5400" b="0" dirty="0">
                <a:solidFill>
                  <a:srgbClr val="C00000"/>
                </a:solidFill>
                <a:effectLst/>
              </a:rPr>
              <a:t> </a:t>
            </a:r>
          </a:p>
          <a:p>
            <a:r>
              <a:rPr lang="ru-RU" sz="5400" dirty="0">
                <a:solidFill>
                  <a:srgbClr val="C00000"/>
                </a:solidFill>
                <a:effectLst/>
              </a:rPr>
              <a:t>Сократить разрыв</a:t>
            </a:r>
            <a:endParaRPr lang="ru-RU" sz="5400" b="0" dirty="0">
              <a:solidFill>
                <a:srgbClr val="C00000"/>
              </a:solidFill>
              <a:effectLst/>
            </a:endParaRPr>
          </a:p>
          <a:p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11560" y="2708920"/>
            <a:ext cx="7272808" cy="3600400"/>
          </a:xfrm>
        </p:spPr>
        <p:txBody>
          <a:bodyPr>
            <a:normAutofit/>
          </a:bodyPr>
          <a:lstStyle/>
          <a:p>
            <a:pPr algn="l"/>
            <a:r>
              <a:rPr lang="ru-RU" i="0" dirty="0"/>
              <a:t>- Сократить разрыв, чтобы свести к нулю число новых ВИЧ-инфекций</a:t>
            </a:r>
          </a:p>
          <a:p>
            <a:pPr algn="l"/>
            <a:r>
              <a:rPr lang="ru-RU" i="0" dirty="0"/>
              <a:t>- Сократить разрыв, чтобы свести к нулю число смертей вследствие СПИДа</a:t>
            </a:r>
          </a:p>
          <a:p>
            <a:pPr algn="l"/>
            <a:r>
              <a:rPr lang="ru-RU" i="0" dirty="0"/>
              <a:t>- Сократить разрыв в области лечения</a:t>
            </a:r>
          </a:p>
          <a:p>
            <a:pPr algn="l"/>
            <a:r>
              <a:rPr lang="ru-RU" i="0" dirty="0"/>
              <a:t>- Сократить разрыв в области </a:t>
            </a:r>
            <a:r>
              <a:rPr lang="ru-RU" i="0" dirty="0" smtClean="0"/>
              <a:t>ВИЧ/туберкулез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8" y="175827"/>
            <a:ext cx="7949061" cy="636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2335" y="5171879"/>
            <a:ext cx="7620000" cy="1359024"/>
          </a:xfrm>
        </p:spPr>
        <p:txBody>
          <a:bodyPr>
            <a:normAutofit fontScale="90000"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</a:rPr>
              <a:t>Плохих </a:t>
            </a:r>
            <a:r>
              <a:rPr lang="ru-RU" b="0" dirty="0">
                <a:solidFill>
                  <a:schemeClr val="tx1"/>
                </a:solidFill>
              </a:rPr>
              <a:t>болезней нет, поскольку нет </a:t>
            </a:r>
            <a:r>
              <a:rPr lang="ru-RU" b="0" dirty="0" smtClean="0">
                <a:solidFill>
                  <a:schemeClr val="tx1"/>
                </a:solidFill>
              </a:rPr>
              <a:t>хороших</a:t>
            </a:r>
            <a:r>
              <a:rPr lang="ru-RU" b="0" dirty="0">
                <a:solidFill>
                  <a:schemeClr val="tx1"/>
                </a:solidFill>
              </a:rPr>
              <a:t> </a:t>
            </a: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i="1" dirty="0" smtClean="0">
                <a:solidFill>
                  <a:schemeClr val="tx1"/>
                </a:solidFill>
              </a:rPr>
              <a:t>(</a:t>
            </a:r>
            <a:r>
              <a:rPr lang="ru-RU" b="0" i="1" cap="none" dirty="0">
                <a:solidFill>
                  <a:schemeClr val="tx1"/>
                </a:solidFill>
              </a:rPr>
              <a:t>Автор</a:t>
            </a:r>
            <a:r>
              <a:rPr lang="ru-RU" b="0" i="1" cap="none" dirty="0" smtClean="0">
                <a:solidFill>
                  <a:schemeClr val="tx1"/>
                </a:solidFill>
              </a:rPr>
              <a:t>: член </a:t>
            </a:r>
            <a:r>
              <a:rPr lang="ru-RU" b="0" i="1" cap="none" dirty="0">
                <a:solidFill>
                  <a:schemeClr val="tx1"/>
                </a:solidFill>
              </a:rPr>
              <a:t>Союза журналистов России </a:t>
            </a:r>
            <a:r>
              <a:rPr lang="ru-RU" b="0" i="1" cap="none" dirty="0" smtClean="0">
                <a:solidFill>
                  <a:schemeClr val="tx1"/>
                </a:solidFill>
              </a:rPr>
              <a:t>Михаил </a:t>
            </a:r>
            <a:r>
              <a:rPr lang="ru-RU" b="0" i="1" cap="none" dirty="0" err="1" smtClean="0">
                <a:solidFill>
                  <a:schemeClr val="tx1"/>
                </a:solidFill>
              </a:rPr>
              <a:t>Мамчич</a:t>
            </a:r>
            <a:r>
              <a:rPr lang="ru-RU" b="0" i="1" cap="none" dirty="0" smtClean="0">
                <a:solidFill>
                  <a:schemeClr val="tx1"/>
                </a:solidFill>
              </a:rPr>
              <a:t>)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6" name="AutoShape 2" descr="http://kainsk-eparhia.ru/wp-content/uploads/2013/11/q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>
                <a:solidFill>
                  <a:schemeClr val="tx2"/>
                </a:solidFill>
              </a:rPr>
              <a:t>Красная ленточка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Эта ленточка как символ понимания СПИДа была задумана весной 1991 года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Ее идея принадлежит художнику Франку Муру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r="236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 smtClean="0">
                <a:solidFill>
                  <a:schemeClr val="tx2"/>
                </a:solidFill>
              </a:rPr>
              <a:t>Год открытия </a:t>
            </a:r>
            <a:r>
              <a:rPr lang="ru-RU" i="0" dirty="0" err="1" smtClean="0">
                <a:solidFill>
                  <a:schemeClr val="tx2"/>
                </a:solidFill>
              </a:rPr>
              <a:t>Вич</a:t>
            </a:r>
            <a:endParaRPr lang="ru-RU" i="0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1984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1982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1980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1981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sz="40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1 </a:t>
            </a:r>
            <a:r>
              <a:rPr lang="ru-RU" sz="40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4000" b="0" i="0" dirty="0">
                <a:solidFill>
                  <a:srgbClr val="1411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официально объявлен </a:t>
            </a:r>
            <a:r>
              <a:rPr lang="ru-RU" sz="40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Всемирным днем борьбы со </a:t>
            </a:r>
            <a:r>
              <a:rPr lang="ru-RU" sz="4000" b="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СПИДом</a:t>
            </a:r>
            <a:r>
              <a:rPr lang="ru-RU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xfrm>
            <a:off x="179512" y="2636912"/>
            <a:ext cx="8229600" cy="1143000"/>
          </a:xfrm>
        </p:spPr>
        <p:txBody>
          <a:bodyPr/>
          <a:lstStyle>
            <a:extLst/>
          </a:lstStyle>
          <a:p>
            <a:r>
              <a:rPr lang="ru-RU" dirty="0" smtClean="0">
                <a:solidFill>
                  <a:srgbClr val="C00000"/>
                </a:solidFill>
              </a:rPr>
              <a:t>1988 году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943800" cy="1143000"/>
          </a:xfrm>
        </p:spPr>
        <p:txBody>
          <a:bodyPr>
            <a:normAutofit/>
          </a:bodyPr>
          <a:lstStyle/>
          <a:p>
            <a:r>
              <a:rPr lang="ru-RU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Всемирного дня борьбы со </a:t>
            </a:r>
            <a:r>
              <a:rPr lang="ru-RU" sz="32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СПИД</a:t>
            </a:r>
            <a:r>
              <a:rPr lang="ru-RU" sz="3200" i="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 В 2013 ГОДУ</a:t>
            </a:r>
            <a:endParaRPr lang="ru-RU" sz="3200" i="0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7959436" cy="3696816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  <a:effectLst/>
              </a:rPr>
              <a:t>Достижение нулевой отметки: </a:t>
            </a:r>
            <a:endParaRPr lang="ru-RU" dirty="0" smtClean="0">
              <a:solidFill>
                <a:srgbClr val="C00000"/>
              </a:solidFill>
              <a:effectLst/>
            </a:endParaRPr>
          </a:p>
          <a:p>
            <a:pPr marL="685800" indent="-685800" algn="l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effectLst/>
              </a:rPr>
              <a:t>Ноль </a:t>
            </a:r>
            <a:r>
              <a:rPr lang="ru-RU" dirty="0">
                <a:solidFill>
                  <a:srgbClr val="C00000"/>
                </a:solidFill>
                <a:effectLst/>
              </a:rPr>
              <a:t>новых ВИЧ-инфекций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.</a:t>
            </a:r>
          </a:p>
          <a:p>
            <a:pPr marL="685800" indent="-685800" algn="l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effectLst/>
              </a:rPr>
              <a:t>Ноль </a:t>
            </a:r>
            <a:r>
              <a:rPr lang="ru-RU" dirty="0">
                <a:solidFill>
                  <a:srgbClr val="C00000"/>
                </a:solidFill>
                <a:effectLst/>
              </a:rPr>
              <a:t>дискриминации. </a:t>
            </a:r>
            <a:endParaRPr lang="ru-RU" dirty="0" smtClean="0">
              <a:solidFill>
                <a:srgbClr val="C00000"/>
              </a:solidFill>
              <a:effectLst/>
            </a:endParaRPr>
          </a:p>
          <a:p>
            <a:pPr marL="685800" indent="-685800" algn="l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effectLst/>
              </a:rPr>
              <a:t>Ноль </a:t>
            </a:r>
            <a:r>
              <a:rPr lang="ru-RU" dirty="0">
                <a:solidFill>
                  <a:srgbClr val="C00000"/>
                </a:solidFill>
                <a:effectLst/>
              </a:rPr>
              <a:t>смертей вследствие СПИДа</a:t>
            </a:r>
            <a:endParaRPr lang="ru-RU" b="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10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i="0" dirty="0" smtClean="0">
                <a:solidFill>
                  <a:srgbClr val="FF0000"/>
                </a:solidFill>
              </a:rPr>
              <a:t>Что такое Факторы риска применительно к ВИЧ-инфекции?</a:t>
            </a:r>
            <a:endParaRPr lang="ru-RU" i="0" dirty="0">
              <a:solidFill>
                <a:srgbClr val="FF0000"/>
              </a:solidFill>
            </a:endParaRPr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0" y="1340768"/>
            <a:ext cx="8172400" cy="936104"/>
          </a:xfrm>
        </p:spPr>
        <p:txBody>
          <a:bodyPr>
            <a:noAutofit/>
          </a:bodyPr>
          <a:lstStyle>
            <a:extLst/>
          </a:lstStyle>
          <a:p>
            <a:pPr>
              <a:spcBef>
                <a:spcPts val="0"/>
              </a:spcBef>
            </a:pPr>
            <a:r>
              <a:rPr lang="ru-RU" sz="3200" dirty="0">
                <a:solidFill>
                  <a:schemeClr val="tx2"/>
                </a:solidFill>
                <a:effectLst/>
              </a:rPr>
              <a:t>Формы поведения и условия, повышающие риск заражения людей ВИЧ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251520" y="2420888"/>
            <a:ext cx="7992888" cy="3960440"/>
          </a:xfrm>
        </p:spPr>
        <p:txBody>
          <a:bodyPr>
            <a:noAutofit/>
          </a:bodyPr>
          <a:lstStyle>
            <a:extLst/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0" dirty="0"/>
              <a:t>незащищенный анальный или вагинальный секс;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0" dirty="0"/>
              <a:t>наличие другой инфекции, передаваемой половым путем, такой как сифилис, герпес, хламидиоз, гонорея и бактериальный </a:t>
            </a:r>
            <a:r>
              <a:rPr lang="ru-RU" sz="2000" i="0" dirty="0" err="1"/>
              <a:t>вагиноз</a:t>
            </a:r>
            <a:r>
              <a:rPr lang="ru-RU" sz="2000" i="0" dirty="0"/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0" dirty="0"/>
              <a:t>совместное пользование зараженными иглами, шприцами и другим инъекционным оборудованием и растворами наркотиков при употреблении инъекционных наркотиков;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0" dirty="0"/>
              <a:t>небезопасные инъекции, переливания крови, медицинские процедуры, включающие нестерильные разрезы или прокалывание;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0" dirty="0"/>
              <a:t>случайные травмы от укола иглой, в том числе среди работников здравоохранения.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z="4000" i="0" dirty="0"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КВИЛТ?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ru-RU" dirty="0"/>
              <a:t>Все перечисленное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Это способ экспресс-диагностики ВИЧ </a:t>
            </a:r>
            <a:endParaRPr lang="ru-RU" dirty="0"/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19"/>
          </p:nvPr>
        </p:nvSpPr>
        <p:spPr>
          <a:xfrm>
            <a:off x="1143000" y="2057400"/>
            <a:ext cx="7086600" cy="457200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Это общественная организация</a:t>
            </a:r>
            <a:endParaRPr lang="ru-RU" dirty="0"/>
          </a:p>
        </p:txBody>
      </p:sp>
      <p:sp>
        <p:nvSpPr>
          <p:cNvPr id="16" name="Rectangle 1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Это красная ленточка</a:t>
            </a:r>
            <a:endParaRPr lang="ru-RU" dirty="0"/>
          </a:p>
        </p:txBody>
      </p:sp>
      <p:sp>
        <p:nvSpPr>
          <p:cNvPr id="17" name="Rectangle 17"/>
          <p:cNvSpPr>
            <a:spLocks noGrp="1"/>
          </p:cNvSpPr>
          <p:nvPr>
            <p:ph type="body" sz="quarter" idx="21"/>
          </p:nvPr>
        </p:nvSpPr>
        <p:spPr>
          <a:xfrm>
            <a:off x="1143000" y="3429000"/>
            <a:ext cx="7086600" cy="457200"/>
          </a:xfrm>
        </p:spPr>
        <p:txBody>
          <a:bodyPr>
            <a:noAutofit/>
          </a:bodyPr>
          <a:lstStyle>
            <a:extLst/>
          </a:lstStyle>
          <a:p>
            <a:r>
              <a:rPr lang="ru-RU" sz="2400" dirty="0"/>
              <a:t>Это секции соединенных вместе полотен, сшитых в память о тех, </a:t>
            </a:r>
            <a:r>
              <a:rPr lang="ru-RU" sz="2400" dirty="0" smtClean="0"/>
              <a:t>кото умер от СПИДа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FF0000"/>
                </a:solidFill>
              </a:rPr>
              <a:t>ГДЕ ПРОЖИВАЕТ 69</a:t>
            </a:r>
            <a:r>
              <a:rPr lang="ru-RU" b="0" i="0" dirty="0">
                <a:solidFill>
                  <a:srgbClr val="FF0000"/>
                </a:solidFill>
              </a:rPr>
              <a:t>% всех людей с </a:t>
            </a:r>
            <a:r>
              <a:rPr lang="ru-RU" b="0" i="0" dirty="0" smtClean="0">
                <a:solidFill>
                  <a:srgbClr val="FF0000"/>
                </a:solidFill>
              </a:rPr>
              <a:t>ВИЧ?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7943800" cy="1143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АФРИКЕ, К ЮГУ ОТ САХАРЫ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торина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681</Words>
  <Application>Microsoft Office PowerPoint</Application>
  <PresentationFormat>Экран (4:3)</PresentationFormat>
  <Paragraphs>127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Викторина</vt:lpstr>
      <vt:lpstr>Изящная</vt:lpstr>
      <vt:lpstr>УО «БЕЛОРУССКИЙ ГОСУДАРСТВЕННЫЙ МЕДИЦИНСКИЙ УНИВЕРСИТЕТ» КАФЕДРА ОБЩЕСТВЕННОГО ЗДОРОВЬЯ И ЗДРАВООХРАНЕНИЯ  ВИКТОРИНА «СОКРАТИТЬ РАЗРЫВ» </vt:lpstr>
      <vt:lpstr>официальный международный символ борьбы со СПИДом КРАСНАЯ ЛЕНТОЧКА</vt:lpstr>
      <vt:lpstr>Красная ленточка</vt:lpstr>
      <vt:lpstr>Год открытия Вич</vt:lpstr>
      <vt:lpstr>В каком году 1 декабря  официально объявлен Всемирным днем борьбы со СПИДом?</vt:lpstr>
      <vt:lpstr>тема Всемирного дня борьбы со СПИДом В 2013 ГОДУ</vt:lpstr>
      <vt:lpstr>Что такое Факторы риска применительно к ВИЧ-инфекции?</vt:lpstr>
      <vt:lpstr>Что такое КВИЛТ?</vt:lpstr>
      <vt:lpstr>ГДЕ ПРОЖИВАЕТ 69% всех людей с ВИЧ?</vt:lpstr>
      <vt:lpstr>Первый случай вич-инфекции в беларуси зарегистрирован в</vt:lpstr>
      <vt:lpstr>По состоянию на 1 ноября 2014г. в Республике Беларусь зарегистрировано</vt:lpstr>
      <vt:lpstr>Расставьте территории по местам в зависимости от распространенности ВИЧ-инфекции (от большего к меньшему)</vt:lpstr>
      <vt:lpstr>Презентация PowerPoint</vt:lpstr>
      <vt:lpstr>Как Тест на ВИЧ позволяет определить инфекционный статус?</vt:lpstr>
      <vt:lpstr>ранний период ВИЧ-инфекции является временем наибольшей инфективности?</vt:lpstr>
      <vt:lpstr>если недавно имел место возможный контакт с ВИЧ, для подтверждения результатов теста необходимо провести повторное тестирование через</vt:lpstr>
      <vt:lpstr>Сколько компонентов должны учитывать услуги по тестированию и консультированию? рекомендации ВОЗ</vt:lpstr>
      <vt:lpstr>Полный пакет профилактики и лечения ВИЧ включает…</vt:lpstr>
      <vt:lpstr>ЕСТЬ ЛИ Лекарства, излечивающИЕ от ВИЧ-инфекции? </vt:lpstr>
      <vt:lpstr>Какая угрожающая жизни оппортунистическая инфекция поражает людей с ВИЧ/СПИДом наиболее часто? </vt:lpstr>
      <vt:lpstr>Сопоставьте понятие и определение</vt:lpstr>
      <vt:lpstr>тема Всемирного дня борьбы со СПИДом В 2014 ГОДУ</vt:lpstr>
      <vt:lpstr>Плохих болезней нет, поскольку нет хороших  (Автор: член Союза журналистов России Михаил Мамчич)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2014-11-29T13:15:48Z</dcterms:created>
  <dcterms:modified xsi:type="dcterms:W3CDTF">2014-12-01T09:21:41Z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