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313" r:id="rId5"/>
    <p:sldId id="294" r:id="rId6"/>
    <p:sldId id="308" r:id="rId7"/>
    <p:sldId id="288" r:id="rId8"/>
    <p:sldId id="297" r:id="rId9"/>
    <p:sldId id="314" r:id="rId10"/>
    <p:sldId id="312" r:id="rId11"/>
    <p:sldId id="326" r:id="rId12"/>
    <p:sldId id="319" r:id="rId13"/>
    <p:sldId id="320" r:id="rId14"/>
    <p:sldId id="321" r:id="rId15"/>
    <p:sldId id="315" r:id="rId16"/>
    <p:sldId id="317" r:id="rId17"/>
    <p:sldId id="318" r:id="rId18"/>
    <p:sldId id="316" r:id="rId19"/>
    <p:sldId id="259" r:id="rId20"/>
    <p:sldId id="284" r:id="rId21"/>
    <p:sldId id="268" r:id="rId22"/>
    <p:sldId id="32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4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6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7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57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5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14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9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0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7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5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0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9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9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2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6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7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08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mu.by/PhotoAlbums/2013041213434749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hyperlink" Target="http://www.bsmu.by/PhotoAlbums/2013041213452454.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mu.by/PhotoAlbums/2013041213461481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bsmu.by/PhotoAlbums/2013041213422845.pn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mu.by/PhotoAlbums/2013041213323020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96832"/>
            <a:ext cx="5472608" cy="8279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</a:t>
            </a:r>
            <a:r>
              <a:rPr lang="ru-RU" sz="2800" b="1" i="1" cap="none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кафедра биологии </a:t>
            </a:r>
            <a:endParaRPr lang="ru-RU" sz="28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3" name="Picture 8" descr="BMN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285728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594123"/>
            <a:ext cx="4952022" cy="2736304"/>
          </a:xfrm>
          <a:prstGeom prst="rect">
            <a:avLst/>
          </a:prstGeom>
          <a:ln w="28575">
            <a:solidFill>
              <a:srgbClr val="FF0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СТУДЕНЧЕСКИЙ НАУЧНЫЙ КРУЖОК</a:t>
            </a:r>
            <a:endParaRPr lang="ru-RU" sz="4000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478872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при помощи науки в состоянии исправить несовершенство своей природы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Мечников</a:t>
            </a:r>
          </a:p>
          <a:p>
            <a:endParaRPr lang="ru-RU" dirty="0">
              <a:solidFill>
                <a:srgbClr val="333333"/>
              </a:solidFill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647497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822" y="476672"/>
            <a:ext cx="5262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32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Деятельность  СНК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196752"/>
            <a:ext cx="8568952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defRPr sz="2400" b="1">
                <a:solidFill>
                  <a:schemeClr val="bg1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200" dirty="0"/>
              <a:t>Основными направлениями научной деятельности членов СНК являются генная инженерия, молекулярная эволюция, механизмы регуляции экспрессии генов, стволовые клетки, метод клеточных культур, трансплантация в медицине,  «Геном человека», наследственная патология, молекулярно-генетические аспекты </a:t>
            </a:r>
            <a:r>
              <a:rPr lang="ru-RU" sz="2200" dirty="0" err="1"/>
              <a:t>коэволюции</a:t>
            </a:r>
            <a:r>
              <a:rPr lang="ru-RU" sz="2200" dirty="0"/>
              <a:t> в системе «паразит-хозяин», </a:t>
            </a:r>
            <a:r>
              <a:rPr lang="ru-RU" sz="2200" dirty="0" err="1"/>
              <a:t>геномика</a:t>
            </a:r>
            <a:r>
              <a:rPr lang="ru-RU" sz="2200" dirty="0"/>
              <a:t> органелл, теории </a:t>
            </a:r>
            <a:r>
              <a:rPr lang="ru-RU" sz="2200" dirty="0" smtClean="0"/>
              <a:t>старения, физическая антропология.</a:t>
            </a:r>
            <a:r>
              <a:rPr lang="ru-RU" sz="2200" dirty="0"/>
              <a:t> 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395536" y="4390365"/>
            <a:ext cx="8568952" cy="2123658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Заседания кружка проводятся 1 раз в месяц. </a:t>
            </a:r>
          </a:p>
          <a:p>
            <a:pPr marL="0" indent="0" algn="just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Количество заседаний -  8-9 в год.</a:t>
            </a:r>
          </a:p>
          <a:p>
            <a:pPr marL="0" indent="0" algn="just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bg1"/>
                </a:solidFill>
                <a:latin typeface="Constantia" panose="02030602050306030303" pitchFamily="18" charset="0"/>
              </a:rPr>
              <a:t>На кружке заслушиваются доклады студентов, представляющие завершенные научные исследования  реферативного характера, либо имеющие в своем составе практическую </a:t>
            </a:r>
            <a:r>
              <a:rPr lang="ru-RU" sz="22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часть. </a:t>
            </a:r>
            <a:endParaRPr lang="ru-RU" sz="22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ctr">
              <a:spcBef>
                <a:spcPct val="0"/>
              </a:spcBef>
            </a:pP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Показатели работы СНК </a:t>
            </a:r>
            <a:r>
              <a:rPr lang="ru-RU" sz="24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биологии </a:t>
            </a: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за предыдущие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49595"/>
              </p:ext>
            </p:extLst>
          </p:nvPr>
        </p:nvGraphicFramePr>
        <p:xfrm>
          <a:off x="395536" y="1340768"/>
          <a:ext cx="8352000" cy="45359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0400"/>
                <a:gridCol w="1670400"/>
                <a:gridCol w="1555744"/>
                <a:gridCol w="1785056"/>
                <a:gridCol w="1670400"/>
              </a:tblGrid>
              <a:tr h="112962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Учебный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Число заседаний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Число кружковцев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Доклады на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конференцию АПМ;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АПМиФ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Работы на Республиканский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конкурс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2009-2010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2010-2011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2011-2012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2012-2013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2013-2014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2014-2015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848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2015-2016</a:t>
                      </a:r>
                      <a:endParaRPr lang="ru-RU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84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  <a:endParaRPr lang="ru-RU" b="1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848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2017-2018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082" y="404664"/>
            <a:ext cx="854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Научное руководство </a:t>
            </a:r>
            <a:r>
              <a:rPr lang="ru-RU" sz="28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СТУДЕНТАМИ</a:t>
            </a:r>
            <a:endParaRPr lang="ru-RU" sz="2800" b="1" i="1" cap="all" spc="300" dirty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1412776"/>
            <a:ext cx="8229600" cy="4154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defRPr sz="2200" b="1">
                <a:solidFill>
                  <a:schemeClr val="bg1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Преподаватели  кафедры биологии осуществляют научное руководство студенческими работами,  оказывают практическую помощь в выполнении работы, в подготовке докладов и создании презентаций для выступления на заседаниях кружка, научных конференциях; содействуют написанию тезисов и статей в различные отечественные и зарубежные издания; принимают непосредственное участие в работе кружка, в обсуждении докладов </a:t>
            </a:r>
            <a:r>
              <a:rPr lang="ru-RU" dirty="0" smtClean="0"/>
              <a:t>студентов; </a:t>
            </a:r>
            <a:r>
              <a:rPr lang="ru-RU" dirty="0"/>
              <a:t>осуществляют научное руководство работ для представления на Республиканский конкурс научных работ студентов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0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678"/>
            <a:ext cx="8046640" cy="67403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Сферы научных интересов преподавателей </a:t>
            </a:r>
            <a:r>
              <a:rPr lang="ru-RU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кафедрф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биологии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проф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. Заяц Роман Георгиевич - 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Генная инженерия. Иммунологические проблемы пересадки органов и тканей. Возбудители трихинеллеза. Драматическая медицина (опыты врачей на себе).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доц.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Чаплинская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 Елена Васильевна - 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Регуляторные белки и пептиды. Генетические аспекты старения. Сопряжение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геронто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- и канцерогенеза. Хронобиология. Физиологическая антропология.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доц.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Бутвиловский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Валерий Эдуардович -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Молекулярная эволюция. Биохимические аспекты трихинеллеза, изучение геномов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моногостальных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полигостальных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 паразитов, молекулярно-генетические аспекты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коэволюции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 в системе «паразит-хозяин».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доц. Давыдов Владимир Витольдович - 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Механизмы регуляции экспрессии генов. Биохимические аспекты трихинеллеза, изучение геномов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моногостальных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полигостальных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 паразитов, молекулярно-генетические аспекты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коэволюции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 в системе «паразит-хозяин». Эпидемиология вирусного гепатита.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доц. Карасева Елена Ивановна - 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Белковая и генная инженерия.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Трансгеноз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tantia" panose="02030602050306030303" pitchFamily="18" charset="0"/>
              </a:rPr>
              <a:t>генотерапия</a:t>
            </a:r>
            <a:r>
              <a:rPr lang="ru-RU" dirty="0">
                <a:solidFill>
                  <a:schemeClr val="bg1"/>
                </a:solidFill>
                <a:latin typeface="Constantia" panose="02030602050306030303" pitchFamily="18" charset="0"/>
              </a:rPr>
              <a:t>. Теоретические основы клеточных технологий: стволовые клетки, клеточная инженерия, клеточная терапия. Механизмы генетических процессов и разработка принципов управления наследственностью. Проблемы трансплантации органов и тканей. </a:t>
            </a:r>
            <a:endParaRPr lang="ru-RU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ст. преп. Новик Татьяна Петровна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Рецепция и клеточная сигнализация. Межклеточные взаимодействия. Молекулярные механизмы клеточной дифференцировки, иммунитета и онкогенеза. </a:t>
            </a:r>
          </a:p>
        </p:txBody>
      </p:sp>
    </p:spTree>
    <p:extLst>
      <p:ext uri="{BB962C8B-B14F-4D97-AF65-F5344CB8AC3E}">
        <p14:creationId xmlns:p14="http://schemas.microsoft.com/office/powerpoint/2010/main" val="37465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640960" cy="59862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доц.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Мезен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Нина Иосифовна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- Стволовые клетки.  Метод клеточных культур. Трансплантация в медицине.  «Геном человека». Методы антропологии.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доц. </a:t>
            </a:r>
            <a:r>
              <a:rPr lang="ru-RU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Сычик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Людмила Михайловна –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Регуляция активности мембранных ферментов.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Генотерапия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наследственных болезней.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Прионы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и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прионные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болезни.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доц. Толстой Виктор Алексеевич -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Заболевания человека во взаимосвязи с АВО-системой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гистосовместимости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 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Эндоцитобиоз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как универсальное биологическое явление. Регуляция работы гена и генома в целом.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к.б.н. Петренко Лидия Дмитриевна -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Наследственная патология. Медицинские аспекты экологии.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ст. преп. </a:t>
            </a:r>
            <a:r>
              <a:rPr lang="ru-RU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Шепелевич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Елена Ильинична -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Тератогенные факторы и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тератогенез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 Паразитарные болезни ЦНС. Проблемы геронтологии и гериатрии. Клеточные технологии в медицине и фармации.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ст. преп. Григорович В.В. Молекулярная генетика.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Механизмы и факторы транскрипции. Структурная организация генетического материала.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ст. преп. 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Григорчик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Марина Маратовна – Молекулярная генетика. Пост-транскрипционные этапы экспрессии генетической информации и их контроль. Молекулярные механизмы трансляции.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ст. преп. Черноус Евгений Анатольевич - 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Молекулярно-генетические аспекты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коэволюции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 системе «паразит-хозяин». 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Геномика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органелл. Теории старения. Генетическая </a:t>
            </a:r>
            <a:r>
              <a:rPr lang="ru-RU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паспартизация</a:t>
            </a:r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616624" cy="857256"/>
          </a:xfrm>
        </p:spPr>
        <p:txBody>
          <a:bodyPr>
            <a:noAutofit/>
          </a:bodyPr>
          <a:lstStyle/>
          <a:p>
            <a:pPr algn="ctr"/>
            <a:r>
              <a:rPr lang="ru-RU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ЗАСЕДАНИЯ СНК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350" b="8419"/>
          <a:stretch/>
        </p:blipFill>
        <p:spPr>
          <a:xfrm>
            <a:off x="382274" y="1027644"/>
            <a:ext cx="3888000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74" y="1009680"/>
            <a:ext cx="3888000" cy="259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74" y="4096398"/>
            <a:ext cx="3888000" cy="259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3714547"/>
            <a:ext cx="3555484" cy="2689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Студент </a:t>
            </a:r>
            <a:r>
              <a:rPr lang="ru-RU" sz="14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лечфака</a:t>
            </a:r>
            <a:r>
              <a:rPr lang="ru-RU" sz="14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Коновалёнок</a:t>
            </a:r>
            <a:r>
              <a:rPr lang="ru-RU" sz="1400" b="1" dirty="0">
                <a:solidFill>
                  <a:schemeClr val="bg1"/>
                </a:solidFill>
                <a:latin typeface="Constantia" panose="02030602050306030303" pitchFamily="18" charset="0"/>
              </a:rPr>
              <a:t> Н.А.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1686" y="3714547"/>
            <a:ext cx="3680883" cy="264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Студентка </a:t>
            </a:r>
            <a:r>
              <a:rPr lang="ru-RU" sz="14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фармфака</a:t>
            </a:r>
            <a:r>
              <a:rPr lang="ru-RU" sz="14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Прокапович</a:t>
            </a:r>
            <a:r>
              <a:rPr lang="ru-RU" sz="1400" b="1" dirty="0">
                <a:solidFill>
                  <a:schemeClr val="bg1"/>
                </a:solidFill>
                <a:latin typeface="Constantia" panose="02030602050306030303" pitchFamily="18" charset="0"/>
              </a:rPr>
              <a:t> М.А.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4" y="4084403"/>
            <a:ext cx="3888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3510000" cy="23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40466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LXX</a:t>
            </a:r>
            <a:r>
              <a:rPr lang="en-US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II</a:t>
            </a: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 Международная научно-практическая конференция </a:t>
            </a:r>
            <a:r>
              <a:rPr lang="ru-RU" sz="24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«</a:t>
            </a:r>
            <a:r>
              <a:rPr lang="ru-RU" sz="2400" b="1" i="1" cap="all" spc="300" dirty="0" err="1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АПМиФ</a:t>
            </a:r>
            <a:r>
              <a:rPr lang="ru-RU" sz="24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2018"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" y="1340768"/>
            <a:ext cx="3510000" cy="23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" y="3861048"/>
            <a:ext cx="3510000" cy="23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02" y="3861048"/>
            <a:ext cx="3510000" cy="234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6016" y="6389016"/>
            <a:ext cx="4155202" cy="3194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Студент </a:t>
            </a:r>
            <a:r>
              <a:rPr lang="ru-RU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фармфака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Харлап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А.Ю.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1785" y="6381328"/>
            <a:ext cx="4230216" cy="3139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Студентка </a:t>
            </a:r>
            <a:r>
              <a:rPr lang="ru-RU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лечфака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Алейникова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В.В.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136904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Лекция </a:t>
            </a:r>
            <a:r>
              <a:rPr lang="ru-RU" sz="2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ru-RU" sz="24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Молекулярные механизмы антропогенеза: поиск и изучение генов человечности»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6" y="1427233"/>
            <a:ext cx="4158000" cy="27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4104000" cy="273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268" y="4429714"/>
            <a:ext cx="4365716" cy="14219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рук. лаборатории механизмов генной экспрессии ФГБУН «Институт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биооорганической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химии им.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академиков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М.М.Шемякина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и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Ю.А.Овчинникова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» д.б.н., проф. Г.В. Шпаковского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996952"/>
            <a:ext cx="4155202" cy="5410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Прподаватели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кафедры биологии и члены СНК на лекции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4428000" cy="2952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44816" cy="857256"/>
          </a:xfrm>
        </p:spPr>
        <p:txBody>
          <a:bodyPr>
            <a:noAutofit/>
          </a:bodyPr>
          <a:lstStyle/>
          <a:p>
            <a:pPr algn="ctr"/>
            <a:r>
              <a:rPr lang="ru-RU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КОНКУРС СНК УНИВРСИТЕТА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-651" r="-19276" b="651"/>
          <a:stretch/>
        </p:blipFill>
        <p:spPr>
          <a:xfrm>
            <a:off x="539552" y="1412776"/>
            <a:ext cx="2929192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1071538" y="4714884"/>
            <a:ext cx="7244878" cy="1159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Кружковцы в лаборатории генетики</a:t>
            </a:r>
            <a:endParaRPr lang="en-US" sz="2400" b="1" i="1" cap="all" spc="300" dirty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(</a:t>
            </a: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зав</a:t>
            </a:r>
            <a:r>
              <a:rPr lang="en-US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.</a:t>
            </a: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лаб. </a:t>
            </a:r>
            <a:r>
              <a:rPr lang="ru-RU" sz="2400" b="1" i="1" cap="all" spc="300" dirty="0" err="1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Фещенко</a:t>
            </a:r>
            <a:r>
              <a:rPr lang="ru-RU" sz="24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ru-RU" sz="24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С.П.)</a:t>
            </a:r>
            <a:endParaRPr lang="ru-RU" sz="2400" b="1" i="1" cap="all" spc="300" dirty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</p:txBody>
      </p:sp>
      <p:pic>
        <p:nvPicPr>
          <p:cNvPr id="6146" name="Picture 2" descr="C:\Users\Пользователь\Documents\учеба\СНО\к конкурсу\доп фото\фото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604216" cy="425032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216024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1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Цель</a:t>
            </a:r>
            <a:r>
              <a:rPr lang="ru-RU" sz="3100" b="1" i="1" dirty="0" smtClean="0"/>
              <a:t> </a:t>
            </a:r>
            <a:r>
              <a:rPr lang="ru-RU" sz="31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работы кружка: </a:t>
            </a:r>
            <a:br>
              <a:rPr lang="ru-RU" sz="31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100" b="1" i="1" cap="none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приобщение студентов-первокурсников </a:t>
            </a:r>
            <a:br>
              <a:rPr lang="ru-RU" sz="3100" b="1" i="1" cap="none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3100" b="1" i="1" cap="none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 научно-исследовательской  работе </a:t>
            </a:r>
            <a:r>
              <a:rPr lang="ru-RU" sz="3100" cap="none" dirty="0" smtClean="0">
                <a:solidFill>
                  <a:schemeClr val="bg1"/>
                </a:solidFill>
              </a:rPr>
              <a:t/>
            </a:r>
            <a:br>
              <a:rPr lang="ru-RU" sz="3100" cap="none" dirty="0" smtClean="0">
                <a:solidFill>
                  <a:schemeClr val="bg1"/>
                </a:solidFill>
              </a:rPr>
            </a:b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49636" cy="40005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spc="300" dirty="0">
                <a:ln w="3175" cmpd="sng">
                  <a:noFill/>
                </a:ln>
                <a:solidFill>
                  <a:srgbClr val="FF0000"/>
                </a:solidFill>
                <a:latin typeface="Constantia" panose="02030602050306030303" pitchFamily="18" charset="0"/>
                <a:ea typeface="+mj-ea"/>
                <a:cs typeface="+mj-cs"/>
              </a:rPr>
              <a:t>Основные задачи: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AutoNum type="arabicPeriod"/>
            </a:pPr>
            <a:r>
              <a:rPr lang="ru-RU" sz="2400" b="1" i="1" spc="30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Углубление знаний студентов по различным разделам курсов «Медицинская биология и общая генетика» и «Биология</a:t>
            </a:r>
            <a:r>
              <a:rPr lang="ru-RU" sz="2400" b="1" i="1" spc="300" dirty="0" smtClean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»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AutoNum type="arabicPeriod"/>
            </a:pPr>
            <a:endParaRPr lang="en-US" sz="2400" b="1" i="1" spc="300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AutoNum type="arabicPeriod"/>
            </a:pPr>
            <a:r>
              <a:rPr lang="ru-RU" sz="2400" b="1" i="1" spc="30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 Выявление среди студентов наиболее талантливых, одаренных, обладающих творческим потенциалом, </a:t>
            </a:r>
            <a:r>
              <a:rPr lang="ru-RU" sz="2400" b="1" i="1" spc="300" dirty="0" smtClean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эрудицией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AutoNum type="arabicPeriod"/>
            </a:pPr>
            <a:endParaRPr lang="ru-RU" sz="2400" b="1" i="1" spc="300" dirty="0">
              <a:ln w="3175" cmpd="sng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AutoNum type="arabicPeriod"/>
            </a:pPr>
            <a:r>
              <a:rPr lang="ru-RU" sz="2400" b="1" i="1" spc="300" dirty="0" smtClean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 </a:t>
            </a:r>
            <a:r>
              <a:rPr lang="ru-RU" sz="2400" b="1" i="1" spc="300" dirty="0">
                <a:ln w="3175" cmpd="sng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Знакомство кружковцев с ключевыми достижениями отечественной и мировой науки в различных областях биологии и медицины.</a:t>
            </a:r>
          </a:p>
        </p:txBody>
      </p:sp>
    </p:spTree>
    <p:extLst>
      <p:ext uri="{BB962C8B-B14F-4D97-AF65-F5344CB8AC3E}">
        <p14:creationId xmlns:p14="http://schemas.microsoft.com/office/powerpoint/2010/main" val="14795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323528" y="116632"/>
            <a:ext cx="8219256" cy="1008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Лучшие доклады и работы награждаются Дипломами I-й, II-й и III-й степеней и Грамотами Министерства высшего образования и Министерства здравоохранения РБ.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77" y="1218942"/>
            <a:ext cx="9144000" cy="563905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1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0891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Подтверждение эффективности работы </a:t>
            </a:r>
            <a:r>
              <a:rPr lang="ru-RU" sz="2600" b="1" i="1" cap="all" spc="300" dirty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кружка - список наших бывших кружковцев: </a:t>
            </a:r>
            <a:endParaRPr lang="ru-RU" sz="2600" b="1" i="1" cap="all" spc="300" dirty="0" smtClean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1.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О.-Я.Л.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Бекиш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- член-корр. НАН Беларуси; </a:t>
            </a:r>
            <a:endParaRPr lang="ru-RU" b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2. М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Римжа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- доктор медицинских наук, профессор;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3. И. Бурак - доктор медицинских наук, профессор;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4. О.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Родцевич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- кандидат медицинских наук;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5. Е.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Зубрицкая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 - кандидат медицинских наук;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6. А. Самсон - кандидат медицинских наук;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7. Г. Хмелевская - кандидат медицинских наук;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8. М. Сидоренко - кандидат медицинских наук;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9. А. Анищенко - кандидат медицинских наук;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10. И. Кравцова - кандидат медицинских наук;   </a:t>
            </a:r>
          </a:p>
          <a:p>
            <a:pPr marL="0" indent="0" algn="just" defTabSz="914400">
              <a:buNone/>
            </a:pP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11. С. Анищенко - кандидат медицинских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наук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27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344816" cy="857256"/>
          </a:xfrm>
        </p:spPr>
        <p:txBody>
          <a:bodyPr>
            <a:noAutofit/>
          </a:bodyPr>
          <a:lstStyle/>
          <a:p>
            <a:pPr algn="ctr"/>
            <a:r>
              <a:rPr lang="ru-RU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СПАСИБО ЗА ВНИМАНИЕ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952022" cy="500066"/>
          </a:xfrm>
        </p:spPr>
        <p:txBody>
          <a:bodyPr>
            <a:noAutofit/>
          </a:bodyPr>
          <a:lstStyle/>
          <a:p>
            <a:r>
              <a:rPr lang="ru-RU" sz="4000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История СНК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8349272" cy="2317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Кафедра биологии начала работать с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30 октября 1921 года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момента открытия Белорусского государственного университета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и при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нем медицинского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факультета. Первые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студенческие научные кружки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были созданы на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медицинском факультете БГУ в 1923-24гг.  В 1937г. было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сформировано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бюро научных студенческих кружков, а в 1946г. - студенческое научное общество. В 1947г. состоялась 1-я студенческая научная конференция. Такие конференции стали проводиться ежегодно. </a:t>
            </a:r>
          </a:p>
        </p:txBody>
      </p:sp>
      <p:pic>
        <p:nvPicPr>
          <p:cNvPr id="5" name="Рисунок 4" descr="http://www.bsmu.by/PhotoAlbums/s_2013041213434749.png">
            <a:hlinkClick r:id="rId3" tooltip="&quot;Студенты слушают доклады на заседании СНО кафедры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1602"/>
            <a:ext cx="4286280" cy="2808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" name="Рисунок 5" descr="http://www.bsmu.by/PhotoAlbums/s_2013041213452454.png">
            <a:hlinkClick r:id="rId5" tooltip="&quot;Заседание научного студенческого кружка.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87" y="3570310"/>
            <a:ext cx="4000496" cy="2808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2100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280920" cy="31393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СНК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начал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работать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предположительно в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1949 г. Тематика кружка отражает направление научных исследований кафедры.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Научная школа на кафедре не сформировалась. Исследования проводились в различных направлениях. В конце 20-х, начале 30-х годов под руководством заведующего профессора П.А. Мавродиади изучались клеточные </a:t>
            </a:r>
            <a:r>
              <a:rPr lang="ru-RU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нуклеоли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, хромосомы. Одновременно проводились зоологические работы.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С конца 30-х годов, на СНК изучаются некоторые аспекты развития (беспозвоночных, млекопитающих, человека) и регенерации органов. Направление тесно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перекликается с 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исследованиями по воздействию облучения (рентген, УФ-лучи) на организм.</a:t>
            </a:r>
          </a:p>
        </p:txBody>
      </p:sp>
      <p:pic>
        <p:nvPicPr>
          <p:cNvPr id="5" name="Picture 2" descr="C:\Users\Пользователь\Documents\учеба\СНО\к конкурсу\доп фото\фото0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9" y="3933056"/>
            <a:ext cx="2524616" cy="20520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bsmu.by/PhotoAlbums/s_2013041213461481.png">
            <a:hlinkClick r:id="rId3" tooltip="&quot;Доцент Бухавцова А.Д. проводит занятия со студентами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56" y="4581128"/>
            <a:ext cx="2556000" cy="205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7" name="Рисунок 6" descr="http://www.bsmu.by/PhotoAlbums/s_2013041213422845.png">
            <a:hlinkClick r:id="rId5" tooltip="&quot;Доцент Стамбровская В.М. принимает экзамен.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24" y="4221088"/>
            <a:ext cx="2556000" cy="205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238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ology.bsmu.by/i/biology/galery/1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664000" cy="202464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bsmu.by/PhotoAlbums/s_2013041213323020.png">
            <a:hlinkClick r:id="rId3" tooltip="&quot;Доцент Заяц Р.Г. за регистрацией результатов научного исследования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664000" cy="205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5688632" cy="550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На протяжении 30 лет на кафедре проводилась разработка подходов лечения экспериментального трихинеллеза. Члены СНК активно участвовали в научной работе кафедры – проводили опыты с лабораторными животными в виварии, изучали морфологию и морфометрию эндокринных желез при лечении экспериментального трихинеллеза.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В 2005 году на кафедре утверждена тема: «Сравнение нуклеотидных  последовательностей геномов и аминокислотных последовательностей гомологичных белков </a:t>
            </a:r>
            <a:r>
              <a:rPr lang="ru-RU" sz="16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моногостальных</a:t>
            </a:r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 и </a:t>
            </a:r>
            <a:r>
              <a:rPr lang="ru-RU" sz="16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полигостальных</a:t>
            </a:r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 паразитов и их хозяев». С 2010 года – «</a:t>
            </a:r>
            <a:r>
              <a:rPr lang="ru-RU" sz="16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Коэволюция</a:t>
            </a:r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 геномов и кодируемых ими белков компонентов систем паразит-хозяин при гельминтозах».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С 2017 г. сотрудники кафедры занимаются научной работой по теме «Сравнительная </a:t>
            </a:r>
            <a:r>
              <a:rPr lang="ru-RU" sz="1600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характрестика</a:t>
            </a:r>
            <a:r>
              <a:rPr lang="ru-RU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антропометрических показателей 	и адаптационных возможностей студентов БГМУ 18-22 лет из разных стран мира».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Constantia" panose="02030602050306030303" pitchFamily="18" charset="0"/>
              </a:rPr>
              <a:t> Параллельно с изменением научной тематики кафедры происходит и смещение основных научных интересов студентов</a:t>
            </a:r>
            <a:r>
              <a:rPr lang="ru-RU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smu.by/images/kafedri/k_biology/istor/buchavc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" y="409947"/>
            <a:ext cx="1263971" cy="18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MSERUUEhQVFRUWGBsYGBUXGRgYGhgXGBcYHBcaGBgYHSYgGBkkGRcaIC8gIycpLCwsHR4xNTAqNSYrLCkBCQoKDgwOGg8PGCkfHyQpKSwsLCksLCwsLCwpKSwsLCksKSwsLCwsLCksKSwsLCwpLCwsLCkpLCksKSwsLCwsKf/AABEIAPAAoAMBIgACEQEDEQH/xAAcAAACAwEBAQEAAAAAAAAAAAADBAIFBgEABwj/xAA6EAABAwMCBAMHAwQABgMAAAABAhEhAAMxEkEEUWFxBSKBBhMykaGxwVLR8EJi4fEUIzOCkrIHFaL/xAAaAQACAwEBAAAAAAAAAAAAAAAAAQIDBAUG/8QAIhEAAgICAwACAwEAAAAAAAAAAAECEQMhBBIxE0EyQlEi/9oADAMBAAIRAxEAPwDNG3UDZpkIoqLNazjWIGzQV2qtV2qXVYoQdivFinrNkJTqVgfU8qNw/Cb7UDirmo/2jA/NJ/6dDu9Cl0lRc15Fujpt1MW6totTAqs1EWqetori7DUCYom3UhappNqpi1QNMVFqpe7psWakLFImmJe5rhs0/wC5rhtUDsq12KEqzVpctUuu3QSsrVWqGUU9cRS9wUDTL21bppFuuWUUwlNVHOsXVar1vhHOKdRYei3k6Exkj5A0mxWVHHFhoT6nnSBtVYrtUP8A4c7VbFUhpiqbdFTZq64P2ZuKYqDD8VovD/ZxCA5Go1GWWMTXjxTkZHgfCLlxQCU+taNPhtmyAFJ1q3Owq2QyUFSQxwkdXZzVeLQh5JMP9VfP8VjyZ2/NG/Fx1H3YJB4dXl92x5t/ioX/AGbQQ6SKLxvGJQmew6moeFeIi4SCI5guKp+WUfsu+KMvorb3ghTSi+FIzWjuLRaulKujE4kfzFM3+A1iEpG7bn0q6HKf7IpnxV+rMebdQUirTjeB0mMUiq3W1SUlaMLTi6YlcFK3E1YrtUBdupDsrbiKXVbqxXbpddqgdl8hFMW7ddt2qe4Xhn7VU3RzWz1qyEhzSV4ai5p/iFPG1B93RFfbEhA2KtvAuAAe4oQnnULfBPV1wlsGypAI1AO32qGbJ1jS9OhxMLlLs1orj4sV3GBx1mr/AIFJ5/zpWW8ISVLJIDD71p+GXXO7ncWJsav8MNLfzeq//wCrUSSB/rYVao60dCaTlZbHCl6Ynx3wZTOeTVWeBcOUXQlUA78j1r6PetBQY1Tcf4WmFAMUyDSY3jK7x/hidLBzg84o/DrKbTlsYM01xFyFATALUHg7jCS38+gpFInbtlfxBniaq+M4PSa0yy4gf6qqu23g1fgy9HT8M2fF3Vr0oblul12qtb9hjSly3XUTOZ4Vly3QF26sblul126kBoeHsPTd4hIYVHhyw60O5Jqj1nNsGRXUpqWii2kQam3SssxrtJIa4O2m4N+QIb80rwg0m5qLKBDHm2w6negDiTbAQkyTP8FJ8Vxh94A7tma5Em5Oz1EIqKpF3wljQG5lz3NXPDCqjhVvJq3sJ5VWkao+D1sUQUK1RNNSosJtQr6IogepEGgZnOIsHUPlH0+lV/EuD9/9VouKtgHv/PSqviWA1MPWaizPKOw9u2pSRpjv+aGeEnSSHO9Qt8UsgkENgifxXbfELJACcwaZUJcdwrVWXLdX/G2zq+dVtyxXT4zbjRyuUus7Ki5bpddurZdml1261GXsMpvUxbFVdhdWdhVVnP8ACeiiWwBmpJTUlMGeq8r/AMM2cON5U/4VF9DEtzLVQ6j79jv/AD9601638XXFZ3jA1xBSd2Pzg1za0eii9mo4e4wAq14fxHSAdClJ5xNUi0QOW9F472h4e0GuXG/tAKiBsTp+Ed6jBWaG6NNwviVtYgseRg0b/iGrHcN4tw6y9q75uRcfcVoOBUbiQXqxocZWO3vFEWw6j6bntQUeOFXw2ye5FUnHqtoUpV5TBMvy/NI2/a7hrJGpF86sHSBB6EvSUb8CU0vTVq4oLcYIyD+KreK4ZWkjIzU+H8RtcQHtl2yDCk9CMinUodNVsZmBxpQpv1Fm51YW+JUlmcanD8qrOJ4b/mp1f0ufx+asbCwoA4Yh/TlSjspyKmOoQVB27/73pbiLLGpLuKB3Y8vpTN0OMvFbOLkp9TBysdx7FRct0su3Vpct0qu1XVOSU1irHhzStq3TtoVVRjY9ZTRuIsRQbCqcEiozimi/jT6zKe+Mjlis/wAegBT9PrWl4sMWb6VSeI2wX6VzZKj0UJWXHCf8xDc96UHswhlBtWr4pcku81Lwe+wT2FaSylJDkVQnR0UlJbKHhfZlCWj4cD/NaTwe0ySBh6X42/pAAEnbkOdWPhyWQBzp+kqS8K3ivCE3JUAS8vu1AX4WhxqQg6YDgOBsGIqy4jitGU+UGTy60wFJUAYPWkmNpMrbXhdsqC28w/qEFuUZFNXlsGE0W4oCkOIvQwqMmDSKbiw9xR/tofC8Uw0nP7U0pLFajhIcmkuHADnJO9KPhnyUW1viApIbaj2Q7mkuHsYHqwq4sWfLWzjw7Ss53Jn1gJXbdK3EVZXbdLXLddc4xQ26OmlrVMpqpGVjFtdOWblIpo9pVSI+DyrIUMVR+J+Gw5xD9qvLCqaTaCgxD1XLGm7N2LkuKaZiPCr6PMm2RpSWA5AhwPrWgscSQKl414MlCTcQJBdXbn12pEJJRFcvkRayvVXs9HwsilhVO60GWpVxyFFJwD/Noo9nxS8gNpeGJBqt4zxD3KWCFLaCwgdzQrHtMsfFw6iCIIdX/qDVfZI2xxTyK0XiBeWCFL8qndLDHIfvQbN82V6S+k4/ak7XtDegnh1MYE6fkDNMcUpS0jVbUgnDkGfTFJNMJwnDbLf3oUHoK2dqU4NJAk13iOJad6qkJmd8Y8VI4jRm0NGtIDlRdxOwBaN6b4S+biiUpOmP52qu8F8DXxayoF3J1cwXLFtuVfRvA/Zn3IkB63Y1Jw6JauzlZpRWT5G91VFd4T4aSQ/rVxe4bTVkm2BgV67bcVsxQUDnZsjyMobtulLlurW/aY0lcRWlMyMx1k01bNJ2TTds1UZmHSaKg0JNR4rj7doE3FBIHz9AJNSTIJNukWVlVPWVTWB8S9uwgtZQFHmott+nOJms74j7Z8VeVp1lKGkI8n2P5qLypGyHEyP3R9a8S8f4a0kpvXEyCCgeZTNyGPWst4X4shRISSQDDhi2xLRivn9xZJiQ3UYaXkq3z1pz2dQbl/yEpSA5Y9Gw7ZNY877q39HY4cPhdJ3Z9OspChXU+CEl0FIfoB9qouG4pdktclOyh+eVWVv2hAh3rEkdeMnHx0WljwwoLq0vzAD/ADOPSi3khqqFe06ck/Kq674leuq8oZPL9zSByb22W/EcWkEtXuH4d2KsqwOQoXCeHMxUdR5bD9zTYuMev2G9Q67FeiouXbvAJPEWmiVJP9SScd5rZezvt1Y4oJCiEXFYBME7h9j0PRnr5v7X+0fvV+6tEaUEP/cpon9Ix1NUVu4UnUkkP8y2ElO8+vzatuHtFbObyFCctH6HWihNXzD2b/8AkpVpIRedaR6kDmDy6favpHh/idriEa7SgoH5juMitcZWc6eNxPcRaequ7aq6IpXiLD1emZmj5jaNGXxaEB1EDlzPYb0BKmzishxviRuX1KDsAwD4AcOAWjf1qqUqIYcPyvfhZeJ+165Sjy8mICvme2w3rOXL5Wpyok5KneX/AI3Y4ehXVnUd9+UDt+K6oNkSGLNAMPG8VS22dWMIwVRVHOIuAAuSqOeSoQJGdj6VDhGCGPxb79RGMwxwKC+osSM7jfYPtH2pu3b1FkjpDGC0/wAzSJk16QljIMv35jpmtJ7E8G1tS2Z1gP0E+tZe4p3kFsc9LYxGK2nsUxsAclmPQfvVOX8S/B+RqLnChQY71T8VwYGa0NuRSfGcI5flisy2bvCs9wksAA3arrguGjpSNjh1E1cW0lqYjqlgfk8qz3tT4wLKPdp/6lz4p+FH4LY61YeK+MW7CdSpJ/6aP1K5n+0Zf/FfPuI4hV26VqOpSlHU7Mw5Ps2O9WY4W7ZRlyVpC6r0SXkQe/mIO3aiIWpnYSvm0jod2O1QWkiCkwmUuAQeg2ANFKlAaT8Qkg7luRy0MByrUYgqVkEydi3IF3ZQLMO+TVj4H4le4ZaVoUc+Zwfhc5G5ZopHheDCn8qjpIDFnJIcJ2dvyKcZxLAEyYeWZn2JbOKQH1nwX2ot32SohNw/0vCmglJPXY1cEV8WF9KV+WY1EA/C4GwzyO+MNX0L2R9o/ej3dxQKgHTLltwo9C8vtVsJ/TMuXDW4nzn2ivtZ0hnWdMlokq+gb1rIWsOl3czk9idi2/WtH7Wpi2eWpxG7dMxWYt9Wh3wxYln77Up+kuPGoBCwGYE/MfVMN8qBfWQ06ZnLt2G9TuSdMNz6CPzmvWRJJbYDtDd8Y9aiXnbSMNL5G56noB+aNZGmYeQxyKDcTPVmf/2n+b02m3A6fN2nO0cqAIliySzASp8lvuMfOtD7C8RouFBws+XuEuf50rOqTDqyceu/8xmj27mhIWgstKwoKckuUgN1lvrUJx7KicJdZWfXUipkBVZDwr25QpDXvKoZLFiOfMVYL9sOHT8K9R5AE/gVl6SWqN6yRf2aAcOA1VvtB7RWbA0AhVzZAIk/3ck/fasl4l7aXLg/5QKAYSXBJU2WwAPv61Q8MhalFSgdROVDJO8nzZ3qyOL+lU868iH8R4y7cua7kksB/b0SBsOVDSqTpk8mMMB8WWS+/TrRWISGaCWYbt+ozuO9GCcjSN2IMFbCQ3+NnrQlRjbsStBi7CPV3LM3cM/WpW1aUSA+XMlyGbpgDrmpW7epIS6nJBGDPR22oVu6NU/CkFXI7pD8yzvQBYp0uyS+knUMlyC6u7/WmEXGOCxIcAJOAScQ+ktttmqjhLpM82CQkOWbcFtyOxNOW74YMwLMwDBJ1RqOVPuc9KAGl8XJKjIMAhw3xCB6EB3MPmj8D4iqxcQpBYg7sSXLhp9OsikgQyyxTuSBJAOAC2Xb8V5d4JDpiBqBcRBAJUATLyIdqQFX4txZu3V9DpAIcMHkd5NVqZMfZsYg/XvXlLIuEGA5eCR/47kzXTAJ5ft+MN1qV2RSpUgVl/MVdWHMnbt17UzoYABtoPOXn1+1Bso8oHMvgBocN9aKl3hh1cMOYfO4xQM5YHmcsw2JIBAOOssKJpSIZzz545+tetqYNA1Z+rDo5n0oqrOqSxcDUofPbfHKgAYT5nMAMAOXLAkfemEEnWPKNSXn+kgghskHymetSTwwSAxDgTCpzqgwWcDbFFu3dJB1ANJyyRy6YI9aQxW1aDEpfIIJzpL55gnHQU1b4UEBRAIEnBhoSOaiT1nlUDZU5SlGkZGWKCPK5Hl+E7SSDRTfkBnCHSh4aXeDByR0amIhxNslRAcAttIAA8ue/Wj27TAkgBnd35AACJzFSWkavK/UgkyxYOQX3x+Y7pIBDtgsGBZv6gNzyzSGcRdCSCWJGQzl2IecMNubVxA8vQvD43EkzLVBN0ASN3GOwndX33rqb6QkEs4HJ31FtsKbbdzQAS8uHMrBLFJ0xzLCQwg9qV4ZZCVLMM85x+Ou1SuXmSVHDFIIcPyBaHHKftQOIuBKAxkgBohQhXQgl+1AHeHup0FTkZZJ5Fg6SXJ+E/XtRVfEIbD4IaBvJluxel7dkaf7iclm2BkCYeGD/OjlA1EAEnkYcYHyx8+VMQwm8GLEuHASRPmLApYA6hJfZqFeuJTlnacScnOYIxXlq0pBUAWUWdw7DfdpTP8AmlBeJLBg/wDUMB8hCh2EMwLSaiMr769Ugl/2zP7da9r1c2w2TL79zneakggsd/sX3jLVGyl1gGHz32dsCmAVLOGPYzLYPSvW7epQdi7k4AA68+3SioSWzJDQMJfBeRNdsWochypzyhsH1+jc6Yhi1YGkkBgWTqgD16tvR3EEEAgS5g8gDk5Y1AJDM7YMAkkjkDAZ26zUEpZJU+p5Zg8A/N+WIpDCKQQAxLF2dzuxkwp5moFZwA5yRk6tJcszfDEuzxXrowwJAAOk4DhyYOXOMSad8Fs6uJtW1EMValAHGl8n7+lEVbojJ9U2C4taraLSFJ92W1KSQEqc/AZHwAEFuijuKhbJQCPMhyfMS3N9QaTlmqw9obijxNxRWFlKAl0SJSQwzPSq1RTIk6QSlUjmGbd5B+9J+kltJslbRAHIxJHlJl32I3w7UwbakamBBOEgvAEEMIPXvypdd2WKGHlBBeZEDcc4rty/AZnWkBm5gup8UwPXbZDkwWADjbkMc/vzrguqAUwcoLjSw3koaDgRJzUErcYIIDNOGyRt3+dE90CUOwKSW2bVuOmPUGkB69q09MkDffZ2Lx/HpLxEuQnyl2IAwFbsXn4vtTwt+cnURsQX0pGmQOsw1LKCQvoHeGd8MdniTFMBi2g6NR1MJ8zkkBnDj6AmaWVxNtCYJL/0fUy/PfrQ+M40qGlLonIcAsdi57MMvQzwbzlR0qUSwIzqAD/q3+1AHLdsXCkrcD9MnU0mT6wOnOnOGOS3kZjLQ43y5aBXF2kpADkl5Ilh25vHWp3bgJAS4wzKcamyTszl/wANSAQQtzlyAzSCGHPlJoCbmWyW+mAP3wKZWgtz3Lcs7QQXekzCZMqcS3yHOR9aYDaVuxlg79B+ScD1owSDLZI3Y8g/RvxSy1OYkBh6t0yAKMq35hLOJYbMTv0DdaAGh5iZj9nBDmX6bk0S6tWo+YBywYM4YB23GeVL2n8oTjqGjlHwsHDnnREBkhw4O4YNDAPmNu5pASC1kQH5/wDamZ2OlMil1LJU4BdJgs5Yk4BhjyPWj3FkAHJmX1AlhJ5EB4od5YALFTAEvKixJ5HDZakMJa4c6QEln5x5hgv88yZo1q6HSptX9QiQXLgsNxPSgW7Qc6ZD+bMpHJxAnGQ1dUnyuGIZ9P8AVp3ERgRTAKgsxcsHVJL7Jzt60uhThjz0gB8j4i+7ufnRrKQ0I+LlIYbEGeUihX0h9IIhZ6iR5jnZvtmgR5wlJBDkNvLFJkgde2aKhAZTkwB5hhyQz/lqDdW6SwJUwEZGl2bkIftUveAgkgsp3glnBnqcTTA6iwVKLq8ruDIEiYPo/wDukeIKfeEAGFAM5JIPLZ8nbPSmlLdIAUBKg7FwAHaZ5fWlk3UBbqmBHdviigBw8FrUXABeEB4IyCwnOd4qSUv8LwNUts3mIOI67UKyFKPnOkPsXfyx/wBv+KbQloeHCgBkSMjfypHagAYsMsSRqlkiCXcnlHLbnUFAGMwSQIBd3ChmMluvOvcXeSC0sR/UXJxiIjlmlrtolTAFiRqBwzhz36VEYnfX5RMNscCM0PhzyOMA8/8Af57VC/JSIJwOvMehoyEDmPK4xltm9f8AdSYiaGd1asv/APmA23XoaZCCli8upi8z9u878qWQjyh2wYYOAwd+sb0RNwFQcNtLJLBstiMUgDWyp9kkOXEMAzwMiDid6KASZ1FpnH1MYd+tJvAJ5EHnBzyV93ov/EjUPUkmXO/cyedABF3w+ANWXBcF5IOGINTvKk6fhIwgksUnpBBIHypdNwAhiH3JGE9/ox5Gve/YuDMxgJb4S3Nh9WoAb9wIGkO4cuQWOwfB/wA8qKCCoSRPmVPWC0lzz5DrSyFgfHDk+bJDZJbJc/eurTAYjzOqP1EBh6AOAefWgDqWaIhn33JzmIPId6iogp+IyzjkBqfZsY7mu20DUUswJdncORJDYIxjnXdQBY9SHLMslvUSY9IpgRXw6mIBckyBPQEgYbaum6MtKQ2oOIkkP8vmajZvamB5EPsG2MYH7VBSgWUzwojIdnGNhAoAJeT5C8y0CREdDt8qTSQVrUp1EllFoEDbvD96OpRSBsR5Y2cnuzg56NS3h5LuCdJLOHkag4LEbGgC1VxBBIYyHA2GqDIGHDfg1xWpQ2IbAics/dh8oqKEKAgaXlmHN93wJn51MORKRIHSA5LHmU9+tAHhZSkvc3GQGA2DQXM/6oN2+VqLB4YGd42EQXeuJRqk8n6eVgxThy4ltzXVSNQ1Fy+wE5DdgfnURlDbuj3h6JM83/nSjLuEQ4YGASxDtPyFV6LjKJgxv6U0niPm42D9GGGqQh61cCQQ537HDBt5BmuKuzGXd5hMMz9DQPfgq+Jp7QWh/nU1mJLk/wBPLcelIA2rzPIPNznbkPpivG4S77Bmx8R80EwT0oYA7guYnvH16NXkKgDq0MksR1eHoAYVcd3eGAEREtzgUW1cSp5Pd2MdcDcetJ8MA5f0BLSOtFuXyzRuY5khj36HFADNhAYpJCj12hjnODPaoW1tjDN+ol0ztuQz1wqcs4JkZaABEQ7/AM5yt+bYaSSTzJzHIfvQBMXNyAkq2BjSZx6E/KpKtuG0l/8AuDB/0s7MM0NAAAUSx6tlocfns9cTxRdiQoKJO0gfp3Eu1MCZWPMQVF1aQ36gzuC2Ymh3X6kH/wAVMGg9i22eletk7vu7EZD6gHLMYn/FCeSHGnaTl8jYT0oA8TBUCpxzJmC7dQ4PzoXCIgFTAt0wTsOYDt6V7iLyihRM+UhzDOzEcgx/1XuHSyWZOBJyCTkNu2aALAXQElmAZnLs757EbEctqmi4BhLxHMMUxH8mgJUPMBggM0nbDw7j5RTFtgQ+zRq5ZY5AaHoA4u6rVuGgl23Z0gEc8UP/AIrOnJxA5kF3gxJ+lRVbBAYMRqc4EgkD6feh+/aEAEEMzQxI1CTh/lUR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hMSERUUEhQVFRUWGBsYGBUXGRgYGhgXGBcYHBcaGBgYHSYgGBkkGRcaIC8gIycpLCwsHR4xNTAqNSYrLCkBCQoKDgwOGg8PGCkfHyQpKSwsLCksLCwsLCwpKSwsLCksKSwsLCwsLCksKSwsLCwpLCwsLCkpLCksKSwsLCwsKf/AABEIAPAAoAMBIgACEQEDEQH/xAAcAAACAwEBAQEAAAAAAAAAAAADBAIFBgEABwj/xAA6EAABAwMCBAMHAwQABgMAAAABAhEhAAMxEkEEUWFxBSKBBhMykaGxwVLR8EJi4fEUIzOCkrIHFaL/xAAaAQACAwEBAAAAAAAAAAAAAAAAAQIDBAUG/8QAIhEAAgICAwACAwEAAAAAAAAAAAECEQMhBBIxE0EyQlEi/9oADAMBAAIRAxEAPwDNG3UDZpkIoqLNazjWIGzQV2qtV2qXVYoQdivFinrNkJTqVgfU8qNw/Cb7UDirmo/2jA/NJ/6dDu9Cl0lRc15Fujpt1MW6totTAqs1EWqetori7DUCYom3UhappNqpi1QNMVFqpe7psWakLFImmJe5rhs0/wC5rhtUDsq12KEqzVpctUuu3QSsrVWqGUU9cRS9wUDTL21bppFuuWUUwlNVHOsXVar1vhHOKdRYei3k6Exkj5A0mxWVHHFhoT6nnSBtVYrtUP8A4c7VbFUhpiqbdFTZq64P2ZuKYqDD8VovD/ZxCA5Go1GWWMTXjxTkZHgfCLlxQCU+taNPhtmyAFJ1q3Owq2QyUFSQxwkdXZzVeLQh5JMP9VfP8VjyZ2/NG/Fx1H3YJB4dXl92x5t/ioX/AGbQQ6SKLxvGJQmew6moeFeIi4SCI5guKp+WUfsu+KMvorb3ghTSi+FIzWjuLRaulKujE4kfzFM3+A1iEpG7bn0q6HKf7IpnxV+rMebdQUirTjeB0mMUiq3W1SUlaMLTi6YlcFK3E1YrtUBdupDsrbiKXVbqxXbpddqgdl8hFMW7ddt2qe4Xhn7VU3RzWz1qyEhzSV4ai5p/iFPG1B93RFfbEhA2KtvAuAAe4oQnnULfBPV1wlsGypAI1AO32qGbJ1jS9OhxMLlLs1orj4sV3GBx1mr/AIFJ5/zpWW8ISVLJIDD71p+GXXO7ncWJsav8MNLfzeq//wCrUSSB/rYVao60dCaTlZbHCl6Ynx3wZTOeTVWeBcOUXQlUA78j1r6PetBQY1Tcf4WmFAMUyDSY3jK7x/hidLBzg84o/DrKbTlsYM01xFyFATALUHg7jCS38+gpFInbtlfxBniaq+M4PSa0yy4gf6qqu23g1fgy9HT8M2fF3Vr0oblul12qtb9hjSly3XUTOZ4Vly3QF26sblul126kBoeHsPTd4hIYVHhyw60O5Jqj1nNsGRXUpqWii2kQam3SssxrtJIa4O2m4N+QIb80rwg0m5qLKBDHm2w6negDiTbAQkyTP8FJ8Vxh94A7tma5Em5Oz1EIqKpF3wljQG5lz3NXPDCqjhVvJq3sJ5VWkao+D1sUQUK1RNNSosJtQr6IogepEGgZnOIsHUPlH0+lV/EuD9/9VouKtgHv/PSqviWA1MPWaizPKOw9u2pSRpjv+aGeEnSSHO9Qt8UsgkENgifxXbfELJACcwaZUJcdwrVWXLdX/G2zq+dVtyxXT4zbjRyuUus7Ki5bpddurZdml1261GXsMpvUxbFVdhdWdhVVnP8ACeiiWwBmpJTUlMGeq8r/AMM2cON5U/4VF9DEtzLVQ6j79jv/AD9601638XXFZ3jA1xBSd2Pzg1za0eii9mo4e4wAq14fxHSAdClJ5xNUi0QOW9F472h4e0GuXG/tAKiBsTp+Ed6jBWaG6NNwviVtYgseRg0b/iGrHcN4tw6y9q75uRcfcVoOBUbiQXqxocZWO3vFEWw6j6bntQUeOFXw2ye5FUnHqtoUpV5TBMvy/NI2/a7hrJGpF86sHSBB6EvSUb8CU0vTVq4oLcYIyD+KreK4ZWkjIzU+H8RtcQHtl2yDCk9CMinUodNVsZmBxpQpv1Fm51YW+JUlmcanD8qrOJ4b/mp1f0ufx+asbCwoA4Yh/TlSjspyKmOoQVB27/73pbiLLGpLuKB3Y8vpTN0OMvFbOLkp9TBysdx7FRct0su3Vpct0qu1XVOSU1irHhzStq3TtoVVRjY9ZTRuIsRQbCqcEiozimi/jT6zKe+Mjlis/wAegBT9PrWl4sMWb6VSeI2wX6VzZKj0UJWXHCf8xDc96UHswhlBtWr4pcku81Lwe+wT2FaSylJDkVQnR0UlJbKHhfZlCWj4cD/NaTwe0ySBh6X42/pAAEnbkOdWPhyWQBzp+kqS8K3ivCE3JUAS8vu1AX4WhxqQg6YDgOBsGIqy4jitGU+UGTy60wFJUAYPWkmNpMrbXhdsqC28w/qEFuUZFNXlsGE0W4oCkOIvQwqMmDSKbiw9xR/tofC8Uw0nP7U0pLFajhIcmkuHADnJO9KPhnyUW1viApIbaj2Q7mkuHsYHqwq4sWfLWzjw7Ss53Jn1gJXbdK3EVZXbdLXLddc4xQ26OmlrVMpqpGVjFtdOWblIpo9pVSI+DyrIUMVR+J+Gw5xD9qvLCqaTaCgxD1XLGm7N2LkuKaZiPCr6PMm2RpSWA5AhwPrWgscSQKl414MlCTcQJBdXbn12pEJJRFcvkRayvVXs9HwsilhVO60GWpVxyFFJwD/Noo9nxS8gNpeGJBqt4zxD3KWCFLaCwgdzQrHtMsfFw6iCIIdX/qDVfZI2xxTyK0XiBeWCFL8qndLDHIfvQbN82V6S+k4/ak7XtDegnh1MYE6fkDNMcUpS0jVbUgnDkGfTFJNMJwnDbLf3oUHoK2dqU4NJAk13iOJad6qkJmd8Y8VI4jRm0NGtIDlRdxOwBaN6b4S+biiUpOmP52qu8F8DXxayoF3J1cwXLFtuVfRvA/Zn3IkB63Y1Jw6JauzlZpRWT5G91VFd4T4aSQ/rVxe4bTVkm2BgV67bcVsxQUDnZsjyMobtulLlurW/aY0lcRWlMyMx1k01bNJ2TTds1UZmHSaKg0JNR4rj7doE3FBIHz9AJNSTIJNukWVlVPWVTWB8S9uwgtZQFHmott+nOJms74j7Z8VeVp1lKGkI8n2P5qLypGyHEyP3R9a8S8f4a0kpvXEyCCgeZTNyGPWst4X4shRISSQDDhi2xLRivn9xZJiQ3UYaXkq3z1pz2dQbl/yEpSA5Y9Gw7ZNY877q39HY4cPhdJ3Z9OspChXU+CEl0FIfoB9qouG4pdktclOyh+eVWVv2hAh3rEkdeMnHx0WljwwoLq0vzAD/ADOPSi3khqqFe06ck/Kq674leuq8oZPL9zSByb22W/EcWkEtXuH4d2KsqwOQoXCeHMxUdR5bD9zTYuMev2G9Q67FeiouXbvAJPEWmiVJP9SScd5rZezvt1Y4oJCiEXFYBME7h9j0PRnr5v7X+0fvV+6tEaUEP/cpon9Ix1NUVu4UnUkkP8y2ElO8+vzatuHtFbObyFCctH6HWihNXzD2b/8AkpVpIRedaR6kDmDy6favpHh/idriEa7SgoH5juMitcZWc6eNxPcRaequ7aq6IpXiLD1emZmj5jaNGXxaEB1EDlzPYb0BKmzishxviRuX1KDsAwD4AcOAWjf1qqUqIYcPyvfhZeJ+165Sjy8mICvme2w3rOXL5Wpyok5KneX/AI3Y4ehXVnUd9+UDt+K6oNkSGLNAMPG8VS22dWMIwVRVHOIuAAuSqOeSoQJGdj6VDhGCGPxb79RGMwxwKC+osSM7jfYPtH2pu3b1FkjpDGC0/wAzSJk16QljIMv35jpmtJ7E8G1tS2Z1gP0E+tZe4p3kFsc9LYxGK2nsUxsAclmPQfvVOX8S/B+RqLnChQY71T8VwYGa0NuRSfGcI5flisy2bvCs9wksAA3arrguGjpSNjh1E1cW0lqYjqlgfk8qz3tT4wLKPdp/6lz4p+FH4LY61YeK+MW7CdSpJ/6aP1K5n+0Zf/FfPuI4hV26VqOpSlHU7Mw5Ps2O9WY4W7ZRlyVpC6r0SXkQe/mIO3aiIWpnYSvm0jod2O1QWkiCkwmUuAQeg2ANFKlAaT8Qkg7luRy0MByrUYgqVkEydi3IF3ZQLMO+TVj4H4le4ZaVoUc+Zwfhc5G5ZopHheDCn8qjpIDFnJIcJ2dvyKcZxLAEyYeWZn2JbOKQH1nwX2ot32SohNw/0vCmglJPXY1cEV8WF9KV+WY1EA/C4GwzyO+MNX0L2R9o/ej3dxQKgHTLltwo9C8vtVsJ/TMuXDW4nzn2ivtZ0hnWdMlokq+gb1rIWsOl3czk9idi2/WtH7Wpi2eWpxG7dMxWYt9Wh3wxYln77Up+kuPGoBCwGYE/MfVMN8qBfWQ06ZnLt2G9TuSdMNz6CPzmvWRJJbYDtDd8Y9aiXnbSMNL5G56noB+aNZGmYeQxyKDcTPVmf/2n+b02m3A6fN2nO0cqAIliySzASp8lvuMfOtD7C8RouFBws+XuEuf50rOqTDqyceu/8xmj27mhIWgstKwoKckuUgN1lvrUJx7KicJdZWfXUipkBVZDwr25QpDXvKoZLFiOfMVYL9sOHT8K9R5AE/gVl6SWqN6yRf2aAcOA1VvtB7RWbA0AhVzZAIk/3ck/fasl4l7aXLg/5QKAYSXBJU2WwAPv61Q8MhalFSgdROVDJO8nzZ3qyOL+lU868iH8R4y7cua7kksB/b0SBsOVDSqTpk8mMMB8WWS+/TrRWISGaCWYbt+ozuO9GCcjSN2IMFbCQ3+NnrQlRjbsStBi7CPV3LM3cM/WpW1aUSA+XMlyGbpgDrmpW7epIS6nJBGDPR22oVu6NU/CkFXI7pD8yzvQBYp0uyS+knUMlyC6u7/WmEXGOCxIcAJOAScQ+ktttmqjhLpM82CQkOWbcFtyOxNOW74YMwLMwDBJ1RqOVPuc9KAGl8XJKjIMAhw3xCB6EB3MPmj8D4iqxcQpBYg7sSXLhp9OsikgQyyxTuSBJAOAC2Xb8V5d4JDpiBqBcRBAJUATLyIdqQFX4txZu3V9DpAIcMHkd5NVqZMfZsYg/XvXlLIuEGA5eCR/47kzXTAJ5ft+MN1qV2RSpUgVl/MVdWHMnbt17UzoYABtoPOXn1+1Bso8oHMvgBocN9aKl3hh1cMOYfO4xQM5YHmcsw2JIBAOOssKJpSIZzz545+tetqYNA1Z+rDo5n0oqrOqSxcDUofPbfHKgAYT5nMAMAOXLAkfemEEnWPKNSXn+kgghskHymetSTwwSAxDgTCpzqgwWcDbFFu3dJB1ANJyyRy6YI9aQxW1aDEpfIIJzpL55gnHQU1b4UEBRAIEnBhoSOaiT1nlUDZU5SlGkZGWKCPK5Hl+E7SSDRTfkBnCHSh4aXeDByR0amIhxNslRAcAttIAA8ue/Wj27TAkgBnd35AACJzFSWkavK/UgkyxYOQX3x+Y7pIBDtgsGBZv6gNzyzSGcRdCSCWJGQzl2IecMNubVxA8vQvD43EkzLVBN0ASN3GOwndX33rqb6QkEs4HJ31FtsKbbdzQAS8uHMrBLFJ0xzLCQwg9qV4ZZCVLMM85x+Ou1SuXmSVHDFIIcPyBaHHKftQOIuBKAxkgBohQhXQgl+1AHeHup0FTkZZJ5Fg6SXJ+E/XtRVfEIbD4IaBvJluxel7dkaf7iclm2BkCYeGD/OjlA1EAEnkYcYHyx8+VMQwm8GLEuHASRPmLApYA6hJfZqFeuJTlnacScnOYIxXlq0pBUAWUWdw7DfdpTP8AmlBeJLBg/wDUMB8hCh2EMwLSaiMr769Ugl/2zP7da9r1c2w2TL79zneakggsd/sX3jLVGyl1gGHz32dsCmAVLOGPYzLYPSvW7epQdi7k4AA68+3SioSWzJDQMJfBeRNdsWochypzyhsH1+jc6Yhi1YGkkBgWTqgD16tvR3EEEAgS5g8gDk5Y1AJDM7YMAkkjkDAZ26zUEpZJU+p5Zg8A/N+WIpDCKQQAxLF2dzuxkwp5moFZwA5yRk6tJcszfDEuzxXrowwJAAOk4DhyYOXOMSad8Fs6uJtW1EMValAHGl8n7+lEVbojJ9U2C4taraLSFJ92W1KSQEqc/AZHwAEFuijuKhbJQCPMhyfMS3N9QaTlmqw9obijxNxRWFlKAl0SJSQwzPSq1RTIk6QSlUjmGbd5B+9J+kltJslbRAHIxJHlJl32I3w7UwbakamBBOEgvAEEMIPXvypdd2WKGHlBBeZEDcc4rty/AZnWkBm5gup8UwPXbZDkwWADjbkMc/vzrguqAUwcoLjSw3koaDgRJzUErcYIIDNOGyRt3+dE90CUOwKSW2bVuOmPUGkB69q09MkDffZ2Lx/HpLxEuQnyl2IAwFbsXn4vtTwt+cnURsQX0pGmQOsw1LKCQvoHeGd8MdniTFMBi2g6NR1MJ8zkkBnDj6AmaWVxNtCYJL/0fUy/PfrQ+M40qGlLonIcAsdi57MMvQzwbzlR0qUSwIzqAD/q3+1AHLdsXCkrcD9MnU0mT6wOnOnOGOS3kZjLQ43y5aBXF2kpADkl5Ilh25vHWp3bgJAS4wzKcamyTszl/wANSAQQtzlyAzSCGHPlJoCbmWyW+mAP3wKZWgtz3Lcs7QQXekzCZMqcS3yHOR9aYDaVuxlg79B+ScD1owSDLZI3Y8g/RvxSy1OYkBh6t0yAKMq35hLOJYbMTv0DdaAGh5iZj9nBDmX6bk0S6tWo+YBywYM4YB23GeVL2n8oTjqGjlHwsHDnnREBkhw4O4YNDAPmNu5pASC1kQH5/wDamZ2OlMil1LJU4BdJgs5Yk4BhjyPWj3FkAHJmX1AlhJ5EB4od5YALFTAEvKixJ5HDZakMJa4c6QEln5x5hgv88yZo1q6HSptX9QiQXLgsNxPSgW7Qc6ZD+bMpHJxAnGQ1dUnyuGIZ9P8AVp3ERgRTAKgsxcsHVJL7Jzt60uhThjz0gB8j4i+7ufnRrKQ0I+LlIYbEGeUihX0h9IIhZ6iR5jnZvtmgR5wlJBDkNvLFJkgde2aKhAZTkwB5hhyQz/lqDdW6SwJUwEZGl2bkIftUveAgkgsp3glnBnqcTTA6iwVKLq8ruDIEiYPo/wDukeIKfeEAGFAM5JIPLZ8nbPSmlLdIAUBKg7FwAHaZ5fWlk3UBbqmBHdviigBw8FrUXABeEB4IyCwnOd4qSUv8LwNUts3mIOI67UKyFKPnOkPsXfyx/wBv+KbQloeHCgBkSMjfypHagAYsMsSRqlkiCXcnlHLbnUFAGMwSQIBd3ChmMluvOvcXeSC0sR/UXJxiIjlmlrtolTAFiRqBwzhz36VEYnfX5RMNscCM0PhzyOMA8/8Af57VC/JSIJwOvMehoyEDmPK4xltm9f8AdSYiaGd1asv/APmA23XoaZCCli8upi8z9u878qWQjyh2wYYOAwd+sb0RNwFQcNtLJLBstiMUgDWyp9kkOXEMAzwMiDid6KASZ1FpnH1MYd+tJvAJ5EHnBzyV93ov/EjUPUkmXO/cyedABF3w+ANWXBcF5IOGINTvKk6fhIwgksUnpBBIHypdNwAhiH3JGE9/ox5Gve/YuDMxgJb4S3Nh9WoAb9wIGkO4cuQWOwfB/wA8qKCCoSRPmVPWC0lzz5DrSyFgfHDk+bJDZJbJc/eurTAYjzOqP1EBh6AOAefWgDqWaIhn33JzmIPId6iogp+IyzjkBqfZsY7mu20DUUswJdncORJDYIxjnXdQBY9SHLMslvUSY9IpgRXw6mIBckyBPQEgYbaum6MtKQ2oOIkkP8vmajZvamB5EPsG2MYH7VBSgWUzwojIdnGNhAoAJeT5C8y0CREdDt8qTSQVrUp1EllFoEDbvD96OpRSBsR5Y2cnuzg56NS3h5LuCdJLOHkag4LEbGgC1VxBBIYyHA2GqDIGHDfg1xWpQ2IbAics/dh8oqKEKAgaXlmHN93wJn51MORKRIHSA5LHmU9+tAHhZSkvc3GQGA2DQXM/6oN2+VqLB4YGd42EQXeuJRqk8n6eVgxThy4ltzXVSNQ1Fy+wE5DdgfnURlDbuj3h6JM83/nSjLuEQ4YGASxDtPyFV6LjKJgxv6U0niPm42D9GGGqQh61cCQQ537HDBt5BmuKuzGXd5hMMz9DQPfgq+Jp7QWh/nU1mJLk/wBPLcelIA2rzPIPNznbkPpivG4S77Bmx8R80EwT0oYA7guYnvH16NXkKgDq0MksR1eHoAYVcd3eGAEREtzgUW1cSp5Pd2MdcDcetJ8MA5f0BLSOtFuXyzRuY5khj36HFADNhAYpJCj12hjnODPaoW1tjDN+ol0ztuQz1wqcs4JkZaABEQ7/AM5yt+bYaSSTzJzHIfvQBMXNyAkq2BjSZx6E/KpKtuG0l/8AuDB/0s7MM0NAAAUSx6tlocfns9cTxRdiQoKJO0gfp3Eu1MCZWPMQVF1aQ36gzuC2Ymh3X6kH/wAVMGg9i22eletk7vu7EZD6gHLMYn/FCeSHGnaTl8jYT0oA8TBUCpxzJmC7dQ4PzoXCIgFTAt0wTsOYDt6V7iLyihRM+UhzDOzEcgx/1XuHSyWZOBJyCTkNu2aALAXQElmAZnLs757EbEctqmi4BhLxHMMUxH8mgJUPMBggM0nbDw7j5RTFtgQ+zRq5ZY5AaHoA4u6rVuGgl23Z0gEc8UP/AIrOnJxA5kF3gxJ+lRVbBAYMRqc4EgkD6feh+/aEAEEMzQxI1CTh/lUR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biology.bsmu.by/i/biology/Rach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1357322" cy="19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smu.by/PhotoAlbums/20130412132939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2285993"/>
            <a:ext cx="1266416" cy="1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biology.bsmu.by/i/biology/b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96" y="4283819"/>
            <a:ext cx="1428760" cy="19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iology.bsmu.by/i/biology/stamb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285992"/>
            <a:ext cx="1233166" cy="18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43" y="4283819"/>
            <a:ext cx="1428760" cy="1896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2738"/>
            <a:ext cx="1223341" cy="1834622"/>
          </a:xfrm>
          <a:prstGeom prst="rect">
            <a:avLst/>
          </a:prstGeom>
        </p:spPr>
      </p:pic>
      <p:pic>
        <p:nvPicPr>
          <p:cNvPr id="13" name="Рисунок 12" descr="http://bio.bsu.by/ecology/files/eremov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0187" y="4252031"/>
            <a:ext cx="1296144" cy="19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0166" y="439200"/>
            <a:ext cx="5808138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i="1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Научные руководители СНК кафедры: 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зав. кафедрой доцент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А.Д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Бухавцова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(конец 1950-х – 1960-е гг.), </a:t>
            </a:r>
            <a:endParaRPr lang="ru-RU" sz="2000" b="1" i="1" dirty="0" smtClean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доцент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Л.С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Гладкая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(до 1978г.), </a:t>
            </a:r>
            <a:endParaRPr lang="ru-RU" sz="2000" b="1" i="1" dirty="0" smtClean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профессор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И.В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Рачковская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(1978-1982, 1986-1987, 1988-1993), </a:t>
            </a:r>
            <a:endParaRPr lang="ru-RU" sz="2000" b="1" i="1" dirty="0" smtClean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аспирант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О.Г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Родцевич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(1982-1984), </a:t>
            </a:r>
            <a:endParaRPr lang="ru-RU" sz="2000" b="1" i="1" dirty="0" smtClean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ассистент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В.Э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Бутвиловский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(1984-1986), ассистент Н.Г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Еремова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(1987-1988), </a:t>
            </a:r>
            <a:endParaRPr lang="ru-RU" sz="2000" b="1" i="1" dirty="0" smtClean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доцент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В.М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Стамбровская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(1996-2007), </a:t>
            </a:r>
            <a:endParaRPr lang="ru-RU" sz="2000" b="1" i="1" dirty="0" smtClean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доцент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А.П Веремейчик (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2007-2008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90000"/>
              </a:lnSpc>
            </a:pP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оцент 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Е.В. </a:t>
            </a:r>
            <a:r>
              <a:rPr lang="ru-RU" sz="2000" b="1" i="1" dirty="0" err="1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Чаплинская</a:t>
            </a:r>
            <a:r>
              <a:rPr lang="ru-RU" sz="2000" b="1" i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000" b="1" i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 pitchFamily="18" charset="0"/>
                <a:ea typeface="+mj-ea"/>
                <a:cs typeface="Times New Roman" panose="02020603050405020304" pitchFamily="18" charset="0"/>
              </a:rPr>
              <a:t>2008-2014)</a:t>
            </a:r>
            <a:endParaRPr lang="ru-RU" sz="2000" b="1" i="1" dirty="0">
              <a:ln w="3175" cmpd="sng">
                <a:noFill/>
              </a:ln>
              <a:solidFill>
                <a:schemeClr val="bg1"/>
              </a:solidFill>
              <a:latin typeface="Garamond" panose="02020404030301010803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Пользователь\Documents\учеба\СНО\к конкурсу\Cha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88" y="4252031"/>
            <a:ext cx="132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29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611560" y="5157193"/>
            <a:ext cx="4248472" cy="923330"/>
          </a:xfrm>
          <a:solidFill>
            <a:schemeClr val="tx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Научный руководитель СНК </a:t>
            </a:r>
            <a:endParaRPr lang="ru-RU" sz="1800" b="1" i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доц</a:t>
            </a:r>
            <a:r>
              <a:rPr lang="ru-RU" sz="18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., к.б.н. </a:t>
            </a:r>
            <a:r>
              <a:rPr lang="ru-RU" sz="1800" b="1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Карасёва</a:t>
            </a:r>
            <a:r>
              <a:rPr lang="ru-RU" sz="18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Елена Ивановна</a:t>
            </a:r>
            <a:endParaRPr lang="ru-RU" sz="1800" b="1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5157192"/>
            <a:ext cx="3709614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Староста СНК  - студентка 2 курса лечебного факультета </a:t>
            </a:r>
            <a:r>
              <a:rPr lang="ru-RU" b="1" i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Бубнова</a:t>
            </a:r>
            <a:r>
              <a:rPr lang="ru-RU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Вера Александровна</a:t>
            </a:r>
            <a:endParaRPr lang="ru-RU" b="1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2" name="Рисунок 1" descr="Карасева Елена Ивановна - Быстрый просмотр ACDSe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10106" r="34638" b="9045"/>
          <a:stretch/>
        </p:blipFill>
        <p:spPr>
          <a:xfrm>
            <a:off x="1207953" y="723568"/>
            <a:ext cx="2880320" cy="40324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5" name="Рисунок 4" descr="Бубнова Вера Александровна - Быстрый просмотр ACDSe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9526" r="33463" b="10668"/>
          <a:stretch/>
        </p:blipFill>
        <p:spPr>
          <a:xfrm>
            <a:off x="5436096" y="723568"/>
            <a:ext cx="2952328" cy="40015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2646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81" y="404664"/>
            <a:ext cx="8643998" cy="857256"/>
          </a:xfrm>
        </p:spPr>
        <p:txBody>
          <a:bodyPr>
            <a:noAutofit/>
          </a:bodyPr>
          <a:lstStyle/>
          <a:p>
            <a:r>
              <a:rPr lang="ru-RU" b="1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Роль старосты в работе СНК кафедры биологии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3079" y="1484784"/>
            <a:ext cx="8064896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Активная роль в работе студенческого научного кружка принадлежит старосте СНК, которому необходимо много работать со студентами - первокурсниками, не имеющими достаточного опыта научных исследований, а порой и впервые получающих его на </a:t>
            </a:r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кафедре биологии. 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onstantia" panose="02030602050306030303" pitchFamily="18" charset="0"/>
              </a:rPr>
              <a:t>	Староста детально объясняет цель и задачи студенческого научного общества БГМУ, значимость научно-исследовательской работы для студентов, последовательность выполнения и представления научной работы, оказывает консультативную и сопроводительную помощь при выполнении, написании и презентации работы студентами-кружковцами.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877672" cy="8572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36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ru-RU" sz="3200" b="1" i="1" cap="all" spc="300" dirty="0" smtClean="0">
                <a:ln w="3175" cmpd="sng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rPr>
              <a:t>Старосты СНК кафедры биологии</a:t>
            </a:r>
            <a:endParaRPr lang="ru-RU" sz="3200" b="1" i="1" cap="all" spc="300" dirty="0">
              <a:ln w="3175" cmpd="sng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1700808"/>
            <a:ext cx="5064276" cy="47705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just">
              <a:defRPr sz="1600" b="1">
                <a:solidFill>
                  <a:schemeClr val="bg1"/>
                </a:solidFill>
                <a:latin typeface="Constantia" panose="02030602050306030303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Самсон А.А. 1989-1992 гг.</a:t>
            </a:r>
          </a:p>
          <a:p>
            <a:r>
              <a:rPr lang="ru-RU" sz="2400" dirty="0"/>
              <a:t>Самсон Т.А. 1992-1997 гг. </a:t>
            </a:r>
          </a:p>
          <a:p>
            <a:r>
              <a:rPr lang="ru-RU" sz="2400" dirty="0" err="1"/>
              <a:t>Артюшевская</a:t>
            </a:r>
            <a:r>
              <a:rPr lang="ru-RU" sz="2400" dirty="0"/>
              <a:t> О.А. 1997-1999 гг. </a:t>
            </a:r>
          </a:p>
          <a:p>
            <a:r>
              <a:rPr lang="ru-RU" sz="2400" dirty="0"/>
              <a:t>Жданович Д.А. 1999-2002 гг. </a:t>
            </a:r>
          </a:p>
          <a:p>
            <a:r>
              <a:rPr lang="ru-RU" sz="2400" dirty="0"/>
              <a:t>Романович О.М. 2002-2004 гг.</a:t>
            </a:r>
          </a:p>
          <a:p>
            <a:r>
              <a:rPr lang="ru-RU" sz="2400" dirty="0"/>
              <a:t>Батурина Е.А. 2004-2006 гг.</a:t>
            </a:r>
          </a:p>
          <a:p>
            <a:r>
              <a:rPr lang="ru-RU" sz="2400" dirty="0" err="1"/>
              <a:t>Линник</a:t>
            </a:r>
            <a:r>
              <a:rPr lang="ru-RU" sz="2400" dirty="0"/>
              <a:t> Ю.И. 2006-2007 гг. </a:t>
            </a:r>
          </a:p>
          <a:p>
            <a:r>
              <a:rPr lang="ru-RU" sz="2400" dirty="0"/>
              <a:t>Палий М.Н. 2007-2009 гг. </a:t>
            </a:r>
          </a:p>
          <a:p>
            <a:r>
              <a:rPr lang="ru-RU" sz="2400" dirty="0"/>
              <a:t>Сикорская Д.А. 2009-2013 гг.</a:t>
            </a:r>
          </a:p>
          <a:p>
            <a:r>
              <a:rPr lang="ru-RU" sz="2400" dirty="0" err="1"/>
              <a:t>Яремко</a:t>
            </a:r>
            <a:r>
              <a:rPr lang="ru-RU" sz="2400" dirty="0"/>
              <a:t> Е.И. 2013-2015 гг.</a:t>
            </a:r>
          </a:p>
          <a:p>
            <a:r>
              <a:rPr lang="ru-RU" sz="2400" dirty="0"/>
              <a:t>Обухович О.П. 2016-2017 гг.</a:t>
            </a:r>
          </a:p>
          <a:p>
            <a:r>
              <a:rPr lang="ru-RU" sz="2400" dirty="0" err="1"/>
              <a:t>Бубнова</a:t>
            </a:r>
            <a:r>
              <a:rPr lang="ru-RU" sz="2400" dirty="0"/>
              <a:t> В.А. с 2017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1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797</Words>
  <Application>Microsoft Office PowerPoint</Application>
  <PresentationFormat>Экран (4:3)</PresentationFormat>
  <Paragraphs>147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Constantia</vt:lpstr>
      <vt:lpstr>Garamond</vt:lpstr>
      <vt:lpstr>Rubik</vt:lpstr>
      <vt:lpstr>Times New Roman</vt:lpstr>
      <vt:lpstr>Wingdings 3</vt:lpstr>
      <vt:lpstr>Сектор</vt:lpstr>
      <vt:lpstr>       кафедра биологии </vt:lpstr>
      <vt:lpstr>Цель работы кружка:  приобщение студентов-первокурсников  к научно-исследовательской  работе  </vt:lpstr>
      <vt:lpstr>История СНК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старосты в работе СНК кафедры биологии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ЗАСЕДАНИЯ СНК</vt:lpstr>
      <vt:lpstr>Презентация PowerPoint</vt:lpstr>
      <vt:lpstr>Презентация PowerPoint</vt:lpstr>
      <vt:lpstr>КОНКУРС СНК УНИВРСИТЕТА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Katty</dc:creator>
  <cp:lastModifiedBy>Карасева Елена Ивановна</cp:lastModifiedBy>
  <cp:revision>141</cp:revision>
  <dcterms:created xsi:type="dcterms:W3CDTF">2014-02-05T18:19:09Z</dcterms:created>
  <dcterms:modified xsi:type="dcterms:W3CDTF">2018-06-15T10:27:55Z</dcterms:modified>
</cp:coreProperties>
</file>